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</p:sldIdLst>
  <p:sldSz cx="9144000" cy="6858000" type="screen4x3"/>
  <p:notesSz cx="6858000" cy="9144000"/>
  <p:defaultTextStyle>
    <a:defPPr>
      <a:defRPr lang="e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380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0921A5-A653-45AD-8D16-FBC0DAC3CB6D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78D12C-D594-4862-BC3A-9E2C36E57DA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7041C27-0EEB-417B-8D8A-B89C4D2C5CAD}" type="slidenum">
              <a:rPr lang="sr-Latn-CS"/>
              <a:pPr/>
              <a:t>1</a:t>
            </a:fld>
            <a:endParaRPr lang="sr-Latn-CS"/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CFE8F4-1738-4F18-9000-0EAF78224F13}" type="slidenum">
              <a:rPr lang="sr-Latn-CS"/>
              <a:pPr/>
              <a:t>10</a:t>
            </a:fld>
            <a:endParaRPr lang="sr-Latn-CS"/>
          </a:p>
        </p:txBody>
      </p:sp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26DF98-E434-4A5D-B3A7-FBBEB57D00DE}" type="slidenum">
              <a:rPr lang="sr-Latn-CS"/>
              <a:pPr/>
              <a:t>11</a:t>
            </a:fld>
            <a:endParaRPr lang="sr-Latn-CS"/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B0F728-36D0-4EA3-B095-0DF56E14BD6E}" type="slidenum">
              <a:rPr lang="sr-Latn-CS"/>
              <a:pPr/>
              <a:t>12</a:t>
            </a:fld>
            <a:endParaRPr lang="sr-Latn-CS"/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91E058D-5ADB-41BF-9EB2-ED11A0243726}" type="slidenum">
              <a:rPr lang="sr-Latn-CS"/>
              <a:pPr/>
              <a:t>13</a:t>
            </a:fld>
            <a:endParaRPr lang="sr-Latn-CS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51AC8ED-0FAF-4090-9EA8-268E63BF475B}" type="slidenum">
              <a:rPr lang="sr-Latn-CS"/>
              <a:pPr/>
              <a:t>14</a:t>
            </a:fld>
            <a:endParaRPr lang="sr-Latn-CS"/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E7A2B75-E8DD-4992-B87B-D371C65D7AAF}" type="slidenum">
              <a:rPr lang="sr-Latn-CS"/>
              <a:pPr/>
              <a:t>15</a:t>
            </a:fld>
            <a:endParaRPr lang="sr-Latn-CS"/>
          </a:p>
        </p:txBody>
      </p:sp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5D3A28A-24AE-4179-ACB9-6D8B16439C5F}" type="slidenum">
              <a:rPr lang="sr-Latn-CS"/>
              <a:pPr/>
              <a:t>16</a:t>
            </a:fld>
            <a:endParaRPr lang="sr-Latn-CS"/>
          </a:p>
        </p:txBody>
      </p:sp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0BE47B6-C419-45AE-82D5-F0970F1CA5AE}" type="slidenum">
              <a:rPr lang="sr-Latn-CS"/>
              <a:pPr/>
              <a:t>17</a:t>
            </a:fld>
            <a:endParaRPr lang="sr-Latn-CS"/>
          </a:p>
        </p:txBody>
      </p:sp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2E53C48-BC57-485F-89E4-B6A2FA9E26FB}" type="slidenum">
              <a:rPr lang="sr-Latn-CS"/>
              <a:pPr/>
              <a:t>18</a:t>
            </a:fld>
            <a:endParaRPr lang="sr-Latn-CS"/>
          </a:p>
        </p:txBody>
      </p:sp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28B783-75B4-4DDC-B9F9-0879CF305C39}" type="slidenum">
              <a:rPr lang="sr-Latn-CS"/>
              <a:pPr/>
              <a:t>19</a:t>
            </a:fld>
            <a:endParaRPr lang="sr-Latn-CS"/>
          </a:p>
        </p:txBody>
      </p:sp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D36E11-31AD-4096-A807-142A747F6995}" type="slidenum">
              <a:rPr lang="sr-Latn-CS"/>
              <a:pPr/>
              <a:t>2</a:t>
            </a:fld>
            <a:endParaRPr lang="sr-Latn-CS"/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B1BFDFD-7BF7-46A5-989D-FBA410340393}" type="slidenum">
              <a:rPr lang="sr-Latn-CS"/>
              <a:pPr/>
              <a:t>20</a:t>
            </a:fld>
            <a:endParaRPr lang="sr-Latn-CS"/>
          </a:p>
        </p:txBody>
      </p:sp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0E5991B-6D83-4E0A-8419-85D97A4B9E9D}" type="slidenum">
              <a:rPr lang="sr-Latn-CS"/>
              <a:pPr/>
              <a:t>21</a:t>
            </a:fld>
            <a:endParaRPr lang="sr-Latn-CS"/>
          </a:p>
        </p:txBody>
      </p:sp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C9F2647-ECE5-448B-9FC3-73A09B5A2B0D}" type="slidenum">
              <a:rPr lang="sr-Latn-CS"/>
              <a:pPr/>
              <a:t>22</a:t>
            </a:fld>
            <a:endParaRPr lang="sr-Latn-CS"/>
          </a:p>
        </p:txBody>
      </p:sp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A8EB42-B91D-4D25-98A0-C18C99B9641C}" type="slidenum">
              <a:rPr lang="sr-Latn-CS"/>
              <a:pPr/>
              <a:t>23</a:t>
            </a:fld>
            <a:endParaRPr lang="sr-Latn-CS"/>
          </a:p>
        </p:txBody>
      </p:sp>
      <p:sp>
        <p:nvSpPr>
          <p:cNvPr id="7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A18A22A-FAC3-4819-96EE-2DEF61EA309F}" type="slidenum">
              <a:rPr lang="sr-Latn-CS"/>
              <a:pPr/>
              <a:t>24</a:t>
            </a:fld>
            <a:endParaRPr lang="sr-Latn-CS"/>
          </a:p>
        </p:txBody>
      </p:sp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5DE7F9-E98A-4AA1-9966-51B27D8FCD12}" type="slidenum">
              <a:rPr lang="sr-Latn-CS"/>
              <a:pPr/>
              <a:t>25</a:t>
            </a:fld>
            <a:endParaRPr lang="sr-Latn-CS"/>
          </a:p>
        </p:txBody>
      </p:sp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8AC5D2-1A50-44CD-B3C2-6796C3EB9426}" type="slidenum">
              <a:rPr lang="sr-Latn-CS"/>
              <a:pPr/>
              <a:t>26</a:t>
            </a:fld>
            <a:endParaRPr lang="sr-Latn-CS"/>
          </a:p>
        </p:txBody>
      </p:sp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9CC8437-1809-45A4-AEEC-41BD7FC254C9}" type="slidenum">
              <a:rPr lang="sr-Latn-CS"/>
              <a:pPr/>
              <a:t>27</a:t>
            </a:fld>
            <a:endParaRPr lang="sr-Latn-CS"/>
          </a:p>
        </p:txBody>
      </p:sp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5643B6B-8E96-4FCB-89F3-72DB71AD0A3F}" type="slidenum">
              <a:rPr lang="sr-Latn-CS"/>
              <a:pPr/>
              <a:t>28</a:t>
            </a:fld>
            <a:endParaRPr lang="sr-Latn-CS"/>
          </a:p>
        </p:txBody>
      </p:sp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8CDCFD5-96DE-43FB-8BE6-10ABCB570EB2}" type="slidenum">
              <a:rPr lang="sr-Latn-CS"/>
              <a:pPr/>
              <a:t>29</a:t>
            </a:fld>
            <a:endParaRPr lang="sr-Latn-CS"/>
          </a:p>
        </p:txBody>
      </p:sp>
      <p:sp>
        <p:nvSpPr>
          <p:cNvPr id="9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1390BC8-0A63-4CCC-A8B8-5B917EF1D61C}" type="slidenum">
              <a:rPr lang="sr-Latn-CS"/>
              <a:pPr/>
              <a:t>3</a:t>
            </a:fld>
            <a:endParaRPr lang="sr-Latn-CS"/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0F97B4D-F37F-4941-B60B-005B0F3B9F1B}" type="slidenum">
              <a:rPr lang="sr-Latn-CS"/>
              <a:pPr/>
              <a:t>30</a:t>
            </a:fld>
            <a:endParaRPr lang="sr-Latn-CS"/>
          </a:p>
        </p:txBody>
      </p:sp>
      <p:sp>
        <p:nvSpPr>
          <p:cNvPr id="94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262983-284A-4038-99E3-E21754348E26}" type="slidenum">
              <a:rPr lang="sr-Latn-CS"/>
              <a:pPr/>
              <a:t>31</a:t>
            </a:fld>
            <a:endParaRPr lang="sr-Latn-CS"/>
          </a:p>
        </p:txBody>
      </p:sp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1442251-8D39-4F33-BC6C-9C94C182F3BE}" type="slidenum">
              <a:rPr lang="sr-Latn-CS"/>
              <a:pPr/>
              <a:t>32</a:t>
            </a:fld>
            <a:endParaRPr lang="sr-Latn-CS"/>
          </a:p>
        </p:txBody>
      </p:sp>
      <p:sp>
        <p:nvSpPr>
          <p:cNvPr id="98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B90E0FC-A48C-4FCB-95C8-AFCE01B8C65B}" type="slidenum">
              <a:rPr lang="sr-Latn-CS"/>
              <a:pPr/>
              <a:t>4</a:t>
            </a:fld>
            <a:endParaRPr lang="sr-Latn-CS"/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BC4746-D95C-423E-A5EA-D82BAE1E19A3}" type="slidenum">
              <a:rPr lang="sr-Latn-CS"/>
              <a:pPr/>
              <a:t>5</a:t>
            </a:fld>
            <a:endParaRPr lang="sr-Latn-CS"/>
          </a:p>
        </p:txBody>
      </p:sp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88765DA-F038-44C6-AC82-69F5CAA5B266}" type="slidenum">
              <a:rPr lang="sr-Latn-CS"/>
              <a:pPr/>
              <a:t>6</a:t>
            </a:fld>
            <a:endParaRPr lang="sr-Latn-CS"/>
          </a:p>
        </p:txBody>
      </p:sp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A3EDFC7-E977-4F8A-AE5D-3F81D797CCAF}" type="slidenum">
              <a:rPr lang="sr-Latn-CS"/>
              <a:pPr/>
              <a:t>7</a:t>
            </a:fld>
            <a:endParaRPr lang="sr-Latn-CS"/>
          </a:p>
        </p:txBody>
      </p:sp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8734CA-189D-4717-A6D4-2F5B9621E2B8}" type="slidenum">
              <a:rPr lang="sr-Latn-CS"/>
              <a:pPr/>
              <a:t>8</a:t>
            </a:fld>
            <a:endParaRPr lang="sr-Latn-CS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FD0446-FBD0-4455-BD6E-A9B4D6C6BA6E}" type="slidenum">
              <a:rPr lang="sr-Latn-CS"/>
              <a:pPr/>
              <a:t>9</a:t>
            </a:fld>
            <a:endParaRPr lang="sr-Latn-CS"/>
          </a:p>
        </p:txBody>
      </p:sp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47C57-E3F0-4F8C-AA6F-42D0BF691506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8B426-CEB5-4FBE-A6A9-7D9FE0F089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47C57-E3F0-4F8C-AA6F-42D0BF691506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8B426-CEB5-4FBE-A6A9-7D9FE0F089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47C57-E3F0-4F8C-AA6F-42D0BF691506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8B426-CEB5-4FBE-A6A9-7D9FE0F089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47C57-E3F0-4F8C-AA6F-42D0BF691506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8B426-CEB5-4FBE-A6A9-7D9FE0F089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47C57-E3F0-4F8C-AA6F-42D0BF691506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8B426-CEB5-4FBE-A6A9-7D9FE0F089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47C57-E3F0-4F8C-AA6F-42D0BF691506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8B426-CEB5-4FBE-A6A9-7D9FE0F089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47C57-E3F0-4F8C-AA6F-42D0BF691506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8B426-CEB5-4FBE-A6A9-7D9FE0F089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47C57-E3F0-4F8C-AA6F-42D0BF691506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8B426-CEB5-4FBE-A6A9-7D9FE0F089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47C57-E3F0-4F8C-AA6F-42D0BF691506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8B426-CEB5-4FBE-A6A9-7D9FE0F089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47C57-E3F0-4F8C-AA6F-42D0BF691506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8B426-CEB5-4FBE-A6A9-7D9FE0F089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47C57-E3F0-4F8C-AA6F-42D0BF691506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8B426-CEB5-4FBE-A6A9-7D9FE0F089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147C57-E3F0-4F8C-AA6F-42D0BF691506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E8B426-CEB5-4FBE-A6A9-7D9FE0F0894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 descr="Water droplets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9144000" cy="6858000"/>
          </a:xfr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76200" cap="rnd">
            <a:solidFill>
              <a:srgbClr val="014975"/>
            </a:solidFill>
            <a:prstDash val="sysDot"/>
          </a:ln>
        </p:spPr>
        <p:txBody>
          <a:bodyPr/>
          <a:lstStyle/>
          <a:p>
            <a:endParaRPr lang="sr-Cyrl-CS" sz="4800" b="1" dirty="0">
              <a:solidFill>
                <a:srgbClr val="014975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endParaRPr lang="sr-Cyrl-CS" sz="4800" b="1" dirty="0">
              <a:solidFill>
                <a:srgbClr val="014975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endParaRPr lang="sr-Cyrl-CS" sz="4800" b="1" dirty="0">
              <a:solidFill>
                <a:srgbClr val="014975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r>
              <a:rPr lang="en" sz="4800" b="1" dirty="0">
                <a:solidFill>
                  <a:srgbClr val="01497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TREATMENT OF SEPSIS</a:t>
            </a:r>
          </a:p>
          <a:p>
            <a:endParaRPr lang="en-US" sz="1600" b="1" dirty="0">
              <a:solidFill>
                <a:srgbClr val="014975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r>
              <a:rPr lang="en" sz="2800" b="1" dirty="0">
                <a:solidFill>
                  <a:srgbClr val="014975"/>
                </a:solidFill>
                <a:latin typeface="Comic Sans MS" pitchFamily="66" charset="0"/>
              </a:rPr>
              <a:t>Prof. Slobodan Janković</a:t>
            </a:r>
            <a:endParaRPr lang="sr-Latn-CS" sz="2800" b="1" dirty="0">
              <a:solidFill>
                <a:srgbClr val="014975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2228" name="Rectangle 4" descr="Water droplets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76200" cap="rnd">
            <a:solidFill>
              <a:srgbClr val="014975"/>
            </a:solidFill>
            <a:prstDash val="sysDot"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>
              <a:spcBef>
                <a:spcPct val="20000"/>
              </a:spcBef>
            </a:pPr>
            <a:endParaRPr lang="sr-Cyrl-CS" sz="360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endParaRPr lang="sr-Cyrl-CS" sz="360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endParaRPr lang="sr-Cyrl-CS" sz="480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r>
              <a:rPr lang="en" sz="3600" b="1">
                <a:solidFill>
                  <a:srgbClr val="014975"/>
                </a:solidFill>
                <a:latin typeface="Comic Sans MS" pitchFamily="66" charset="0"/>
              </a:rPr>
              <a:t>The expression of inducible nitric oxide synthase increases</a:t>
            </a:r>
          </a:p>
          <a:p>
            <a:pPr marL="609600" indent="-609600">
              <a:spcBef>
                <a:spcPct val="20000"/>
              </a:spcBef>
            </a:pPr>
            <a:endParaRPr lang="sr-Cyrl-CS" sz="3600" b="1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r>
              <a:rPr lang="en" sz="3600" b="1">
                <a:solidFill>
                  <a:srgbClr val="014975"/>
                </a:solidFill>
                <a:latin typeface="Comic Sans MS" pitchFamily="66" charset="0"/>
              </a:rPr>
              <a:t> </a:t>
            </a:r>
            <a:endParaRPr lang="sr-Cyrl-CS" sz="2000" b="1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endParaRPr lang="sr-Cyrl-CS" sz="1200" b="1">
              <a:solidFill>
                <a:srgbClr val="014975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4276" name="Rectangle 4" descr="Water droplets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76200" cap="rnd">
            <a:solidFill>
              <a:srgbClr val="014975"/>
            </a:solidFill>
            <a:prstDash val="sysDot"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>
              <a:spcBef>
                <a:spcPct val="20000"/>
              </a:spcBef>
            </a:pPr>
            <a:endParaRPr lang="sr-Cyrl-CS" sz="480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r>
              <a:rPr lang="en" sz="3600" b="1">
                <a:solidFill>
                  <a:srgbClr val="014975"/>
                </a:solidFill>
                <a:latin typeface="Comic Sans MS" pitchFamily="66" charset="0"/>
              </a:rPr>
              <a:t>Neutrophils release proteases, oxidants, prostaglandins and leukotrienes, which damage endothelial cells, causing:</a:t>
            </a:r>
          </a:p>
          <a:p>
            <a:pPr marL="609600" indent="-609600">
              <a:spcBef>
                <a:spcPct val="20000"/>
              </a:spcBef>
            </a:pPr>
            <a:r>
              <a:rPr lang="en" sz="3600" b="1">
                <a:solidFill>
                  <a:srgbClr val="014975"/>
                </a:solidFill>
                <a:latin typeface="Comic Sans MS" pitchFamily="66" charset="0"/>
              </a:rPr>
              <a:t>   </a:t>
            </a:r>
            <a:r>
              <a:rPr lang="en" sz="3600" b="1">
                <a:solidFill>
                  <a:srgbClr val="014975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✫</a:t>
            </a:r>
            <a:r>
              <a:rPr lang="en" sz="3600" b="1">
                <a:solidFill>
                  <a:srgbClr val="014975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3600" b="1">
                <a:solidFill>
                  <a:srgbClr val="014975"/>
                </a:solidFill>
                <a:latin typeface="Comic Sans MS" pitchFamily="66" charset="0"/>
              </a:rPr>
              <a:t>increased permeability</a:t>
            </a:r>
          </a:p>
          <a:p>
            <a:pPr marL="609600" indent="-609600">
              <a:spcBef>
                <a:spcPct val="20000"/>
              </a:spcBef>
            </a:pPr>
            <a:r>
              <a:rPr lang="en" sz="3600" b="1">
                <a:solidFill>
                  <a:srgbClr val="014975"/>
                </a:solidFill>
                <a:latin typeface="Comic Sans MS" pitchFamily="66" charset="0"/>
              </a:rPr>
              <a:t>   </a:t>
            </a:r>
            <a:r>
              <a:rPr lang="en" sz="3600" b="1">
                <a:solidFill>
                  <a:srgbClr val="014975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✫ </a:t>
            </a:r>
            <a:r>
              <a:rPr lang="en" sz="3600" b="1">
                <a:solidFill>
                  <a:srgbClr val="014975"/>
                </a:solidFill>
                <a:latin typeface="Comic Sans MS" pitchFamily="66" charset="0"/>
              </a:rPr>
              <a:t>vasodilatation</a:t>
            </a:r>
          </a:p>
          <a:p>
            <a:pPr marL="609600" indent="-609600">
              <a:spcBef>
                <a:spcPct val="20000"/>
              </a:spcBef>
            </a:pPr>
            <a:r>
              <a:rPr lang="en" sz="3600" b="1">
                <a:solidFill>
                  <a:srgbClr val="014975"/>
                </a:solidFill>
                <a:latin typeface="Comic Sans MS" pitchFamily="66" charset="0"/>
              </a:rPr>
              <a:t>   </a:t>
            </a:r>
            <a:r>
              <a:rPr lang="en" sz="3600" b="1">
                <a:solidFill>
                  <a:srgbClr val="014975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✫ </a:t>
            </a:r>
            <a:r>
              <a:rPr lang="en" sz="3600" b="1">
                <a:solidFill>
                  <a:srgbClr val="014975"/>
                </a:solidFill>
                <a:latin typeface="Comic Sans MS" pitchFamily="66" charset="0"/>
              </a:rPr>
              <a:t>loss of anticoagulant role</a:t>
            </a:r>
          </a:p>
          <a:p>
            <a:pPr marL="609600" indent="-609600">
              <a:spcBef>
                <a:spcPct val="20000"/>
              </a:spcBef>
            </a:pPr>
            <a:endParaRPr lang="sr-Cyrl-CS" sz="3600" b="1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r>
              <a:rPr lang="en" sz="3600" b="1">
                <a:solidFill>
                  <a:srgbClr val="014975"/>
                </a:solidFill>
                <a:latin typeface="Comic Sans MS" pitchFamily="66" charset="0"/>
              </a:rPr>
              <a:t> </a:t>
            </a:r>
            <a:endParaRPr lang="sr-Cyrl-CS" sz="2000" b="1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endParaRPr lang="sr-Cyrl-CS" sz="1200" b="1">
              <a:solidFill>
                <a:srgbClr val="014975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6324" name="Rectangle 4" descr="Water droplets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76200" cap="rnd">
            <a:solidFill>
              <a:srgbClr val="014975"/>
            </a:solidFill>
            <a:prstDash val="sysDot"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>
              <a:spcBef>
                <a:spcPct val="20000"/>
              </a:spcBef>
            </a:pPr>
            <a:endParaRPr lang="sr-Cyrl-CS" sz="480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r>
              <a:rPr lang="en" sz="3600" b="1">
                <a:solidFill>
                  <a:srgbClr val="014975"/>
                </a:solidFill>
                <a:latin typeface="Comic Sans MS" pitchFamily="66" charset="0"/>
              </a:rPr>
              <a:t> </a:t>
            </a:r>
            <a:r>
              <a:rPr lang="en" sz="3600">
                <a:solidFill>
                  <a:srgbClr val="014975"/>
                </a:solidFill>
                <a:latin typeface="Comic Sans MS" pitchFamily="66" charset="0"/>
              </a:rPr>
              <a:t>When specific immune cells are involved (adaptive immunity), the inflammatory syndrome worsens:</a:t>
            </a:r>
          </a:p>
          <a:p>
            <a:pPr marL="609600" indent="-609600">
              <a:spcBef>
                <a:spcPct val="20000"/>
              </a:spcBef>
            </a:pPr>
            <a:endParaRPr lang="sr-Cyrl-CS" sz="80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r>
              <a:rPr lang="en" sz="3600">
                <a:solidFill>
                  <a:srgbClr val="014975"/>
                </a:solidFill>
                <a:latin typeface="Comic Sans MS" pitchFamily="66" charset="0"/>
              </a:rPr>
              <a:t>  </a:t>
            </a:r>
            <a:r>
              <a:rPr lang="en" sz="3600">
                <a:solidFill>
                  <a:srgbClr val="014975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✫</a:t>
            </a:r>
            <a:r>
              <a:rPr lang="en" sz="3600">
                <a:solidFill>
                  <a:srgbClr val="014975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3600">
                <a:solidFill>
                  <a:srgbClr val="014975"/>
                </a:solidFill>
                <a:latin typeface="Comic Sans MS" pitchFamily="66" charset="0"/>
              </a:rPr>
              <a:t>T </a:t>
            </a:r>
            <a:r>
              <a:rPr lang="en" sz="3600" baseline="-25000">
                <a:solidFill>
                  <a:srgbClr val="014975"/>
                </a:solidFill>
                <a:latin typeface="Comic Sans MS" pitchFamily="66" charset="0"/>
              </a:rPr>
              <a:t>1 </a:t>
            </a:r>
            <a:r>
              <a:rPr lang="en" sz="3600">
                <a:solidFill>
                  <a:srgbClr val="014975"/>
                </a:solidFill>
                <a:latin typeface="Comic Sans MS" pitchFamily="66" charset="0"/>
              </a:rPr>
              <a:t>helper lymphocytes secrete TNF- </a:t>
            </a:r>
            <a:r>
              <a:rPr lang="en" sz="3600">
                <a:solidFill>
                  <a:srgbClr val="014975"/>
                </a:solidFill>
                <a:latin typeface="Comic Sans MS" pitchFamily="66" charset="0"/>
                <a:sym typeface="Symbol" pitchFamily="18" charset="2"/>
              </a:rPr>
              <a:t> </a:t>
            </a:r>
            <a:r>
              <a:rPr lang="en" sz="3600">
                <a:solidFill>
                  <a:srgbClr val="014975"/>
                </a:solidFill>
                <a:latin typeface="Comic Sans MS" pitchFamily="66" charset="0"/>
              </a:rPr>
              <a:t>and interleukin-1 </a:t>
            </a:r>
            <a:r>
              <a:rPr lang="en" sz="3600" baseline="30000">
                <a:solidFill>
                  <a:srgbClr val="014975"/>
                </a:solidFill>
                <a:latin typeface="Comic Sans MS" pitchFamily="66" charset="0"/>
                <a:sym typeface="Symbol" pitchFamily="18" charset="2"/>
              </a:rPr>
              <a:t></a:t>
            </a:r>
            <a:endParaRPr lang="sr-Cyrl-CS" sz="360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r>
              <a:rPr lang="en" sz="3600">
                <a:solidFill>
                  <a:srgbClr val="014975"/>
                </a:solidFill>
                <a:latin typeface="Comic Sans MS" pitchFamily="66" charset="0"/>
              </a:rPr>
              <a:t>  </a:t>
            </a:r>
            <a:r>
              <a:rPr lang="en" sz="3600">
                <a:solidFill>
                  <a:srgbClr val="014975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✫ </a:t>
            </a:r>
            <a:r>
              <a:rPr lang="en" sz="3600">
                <a:solidFill>
                  <a:srgbClr val="014975"/>
                </a:solidFill>
                <a:latin typeface="Comic Sans MS" pitchFamily="66" charset="0"/>
              </a:rPr>
              <a:t>T </a:t>
            </a:r>
            <a:r>
              <a:rPr lang="en" sz="3600" baseline="-25000">
                <a:solidFill>
                  <a:srgbClr val="014975"/>
                </a:solidFill>
                <a:latin typeface="Comic Sans MS" pitchFamily="66" charset="0"/>
              </a:rPr>
              <a:t>2 </a:t>
            </a:r>
            <a:r>
              <a:rPr lang="en" sz="3600">
                <a:solidFill>
                  <a:srgbClr val="014975"/>
                </a:solidFill>
                <a:latin typeface="Comic Sans MS" pitchFamily="66" charset="0"/>
              </a:rPr>
              <a:t>helper lymphocytes secrete anti-inflammatory cytokines (interleukin 4 and 10)</a:t>
            </a:r>
          </a:p>
          <a:p>
            <a:pPr marL="609600" indent="-609600">
              <a:spcBef>
                <a:spcPct val="20000"/>
              </a:spcBef>
            </a:pPr>
            <a:r>
              <a:rPr lang="en" sz="3600" b="1">
                <a:solidFill>
                  <a:srgbClr val="014975"/>
                </a:solidFill>
                <a:latin typeface="Comic Sans MS" pitchFamily="66" charset="0"/>
              </a:rPr>
              <a:t>   </a:t>
            </a:r>
          </a:p>
          <a:p>
            <a:pPr marL="609600" indent="-609600">
              <a:spcBef>
                <a:spcPct val="20000"/>
              </a:spcBef>
            </a:pPr>
            <a:r>
              <a:rPr lang="en" sz="3600" b="1">
                <a:solidFill>
                  <a:srgbClr val="014975"/>
                </a:solidFill>
                <a:latin typeface="Comic Sans MS" pitchFamily="66" charset="0"/>
              </a:rPr>
              <a:t> </a:t>
            </a:r>
            <a:endParaRPr lang="sr-Cyrl-CS" sz="2000" b="1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endParaRPr lang="sr-Cyrl-CS" sz="1200" b="1">
              <a:solidFill>
                <a:srgbClr val="014975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8372" name="Rectangle 4" descr="Water droplets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76200" cap="rnd">
            <a:solidFill>
              <a:srgbClr val="014975"/>
            </a:solidFill>
            <a:prstDash val="sysDot"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>
              <a:spcBef>
                <a:spcPct val="20000"/>
              </a:spcBef>
            </a:pPr>
            <a:endParaRPr lang="sr-Cyrl-CS" sz="480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endParaRPr lang="sr-Cyrl-CS" sz="480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endParaRPr lang="sr-Cyrl-CS" sz="200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r>
              <a:rPr lang="en" sz="3600" b="1">
                <a:solidFill>
                  <a:srgbClr val="014975"/>
                </a:solidFill>
                <a:latin typeface="Comic Sans MS" pitchFamily="66" charset="0"/>
              </a:rPr>
              <a:t> </a:t>
            </a:r>
            <a:r>
              <a:rPr lang="en" sz="3600">
                <a:solidFill>
                  <a:srgbClr val="014975"/>
                </a:solidFill>
                <a:latin typeface="Comic Sans MS" pitchFamily="66" charset="0"/>
              </a:rPr>
              <a:t>Lipopolysaccharides from bacteria stimulate endothelial cells to secrete coagulation-activating </a:t>
            </a:r>
            <a:r>
              <a:rPr lang="en" sz="3600" u="sng">
                <a:solidFill>
                  <a:srgbClr val="014975"/>
                </a:solidFill>
                <a:latin typeface="Comic Sans MS" pitchFamily="66" charset="0"/>
              </a:rPr>
              <a:t>tissue factor</a:t>
            </a:r>
          </a:p>
          <a:p>
            <a:pPr marL="609600" indent="-609600">
              <a:spcBef>
                <a:spcPct val="20000"/>
              </a:spcBef>
            </a:pPr>
            <a:endParaRPr lang="sr-Cyrl-CS" sz="80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r>
              <a:rPr lang="en" sz="3600">
                <a:solidFill>
                  <a:srgbClr val="014975"/>
                </a:solidFill>
                <a:latin typeface="Comic Sans MS" pitchFamily="66" charset="0"/>
              </a:rPr>
              <a:t>  </a:t>
            </a:r>
            <a:r>
              <a:rPr lang="en" sz="3600" b="1">
                <a:solidFill>
                  <a:srgbClr val="014975"/>
                </a:solidFill>
                <a:latin typeface="Comic Sans MS" pitchFamily="66" charset="0"/>
              </a:rPr>
              <a:t>   </a:t>
            </a:r>
          </a:p>
          <a:p>
            <a:pPr marL="609600" indent="-609600">
              <a:spcBef>
                <a:spcPct val="20000"/>
              </a:spcBef>
            </a:pPr>
            <a:r>
              <a:rPr lang="en" sz="3600" b="1">
                <a:solidFill>
                  <a:srgbClr val="014975"/>
                </a:solidFill>
                <a:latin typeface="Comic Sans MS" pitchFamily="66" charset="0"/>
              </a:rPr>
              <a:t> </a:t>
            </a:r>
            <a:endParaRPr lang="sr-Cyrl-CS" sz="2000" b="1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endParaRPr lang="sr-Cyrl-CS" sz="1200" b="1">
              <a:solidFill>
                <a:srgbClr val="014975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0420" name="Rectangle 4" descr="Water droplets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76200" cap="rnd">
            <a:solidFill>
              <a:srgbClr val="014975"/>
            </a:solidFill>
            <a:prstDash val="sysDot"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>
              <a:spcBef>
                <a:spcPct val="20000"/>
              </a:spcBef>
            </a:pPr>
            <a:endParaRPr lang="sr-Cyrl-CS" sz="480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endParaRPr lang="sr-Cyrl-CS" sz="480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endParaRPr lang="sr-Cyrl-CS" sz="200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r>
              <a:rPr lang="en" sz="3600" b="1">
                <a:solidFill>
                  <a:srgbClr val="014975"/>
                </a:solidFill>
                <a:latin typeface="Comic Sans MS" pitchFamily="66" charset="0"/>
              </a:rPr>
              <a:t> </a:t>
            </a:r>
            <a:r>
              <a:rPr lang="en" sz="3600">
                <a:solidFill>
                  <a:srgbClr val="014975"/>
                </a:solidFill>
                <a:latin typeface="Comic Sans MS" pitchFamily="66" charset="0"/>
              </a:rPr>
              <a:t>The formation of fibrin is activated, which binds to endothelial cells via platelets and microthrombi are formed</a:t>
            </a:r>
          </a:p>
          <a:p>
            <a:pPr marL="609600" indent="-609600">
              <a:spcBef>
                <a:spcPct val="20000"/>
              </a:spcBef>
            </a:pPr>
            <a:endParaRPr lang="sr-Cyrl-CS" sz="80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r>
              <a:rPr lang="en" sz="3600">
                <a:solidFill>
                  <a:srgbClr val="014975"/>
                </a:solidFill>
                <a:latin typeface="Comic Sans MS" pitchFamily="66" charset="0"/>
              </a:rPr>
              <a:t>  </a:t>
            </a:r>
            <a:r>
              <a:rPr lang="en" sz="3600" b="1">
                <a:solidFill>
                  <a:srgbClr val="014975"/>
                </a:solidFill>
                <a:latin typeface="Comic Sans MS" pitchFamily="66" charset="0"/>
              </a:rPr>
              <a:t>   </a:t>
            </a:r>
          </a:p>
          <a:p>
            <a:pPr marL="609600" indent="-609600">
              <a:spcBef>
                <a:spcPct val="20000"/>
              </a:spcBef>
            </a:pPr>
            <a:r>
              <a:rPr lang="en" sz="3600" b="1">
                <a:solidFill>
                  <a:srgbClr val="014975"/>
                </a:solidFill>
                <a:latin typeface="Comic Sans MS" pitchFamily="66" charset="0"/>
              </a:rPr>
              <a:t> </a:t>
            </a:r>
            <a:endParaRPr lang="sr-Cyrl-CS" sz="2000" b="1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endParaRPr lang="sr-Cyrl-CS" sz="1200" b="1">
              <a:solidFill>
                <a:srgbClr val="014975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2468" name="Rectangle 4" descr="Water droplets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76200" cap="rnd">
            <a:solidFill>
              <a:srgbClr val="014975"/>
            </a:solidFill>
            <a:prstDash val="sysDot"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>
              <a:spcBef>
                <a:spcPct val="20000"/>
              </a:spcBef>
            </a:pPr>
            <a:endParaRPr lang="sr-Cyrl-CS" sz="2000" dirty="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endParaRPr lang="sr-Cyrl-CS" sz="2000" dirty="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r>
              <a:rPr lang="en" sz="3600" b="1" dirty="0">
                <a:solidFill>
                  <a:srgbClr val="014975"/>
                </a:solidFill>
                <a:latin typeface="Comic Sans MS" pitchFamily="66" charset="0"/>
              </a:rPr>
              <a:t> </a:t>
            </a:r>
            <a:r>
              <a:rPr lang="en" sz="3600" dirty="0">
                <a:solidFill>
                  <a:srgbClr val="014975"/>
                </a:solidFill>
                <a:latin typeface="Comic Sans MS" pitchFamily="66" charset="0"/>
              </a:rPr>
              <a:t>Normally, thrombin- </a:t>
            </a:r>
            <a:r>
              <a:rPr lang="en" sz="3600" dirty="0">
                <a:solidFill>
                  <a:srgbClr val="014975"/>
                </a:solidFill>
                <a:latin typeface="Comic Sans MS" pitchFamily="66" charset="0"/>
                <a:sym typeface="Symbol" pitchFamily="18" charset="2"/>
              </a:rPr>
              <a:t> </a:t>
            </a:r>
            <a:r>
              <a:rPr lang="en" sz="3600" dirty="0">
                <a:solidFill>
                  <a:srgbClr val="014975"/>
                </a:solidFill>
                <a:latin typeface="Comic Sans MS" pitchFamily="66" charset="0"/>
              </a:rPr>
              <a:t>binds to thrombomodulin on endothelial cells, which activates protein C, which forms a complex with protein S and inactivates coagulation factors Va and VIIIa, and reduces the synthesis of inhibitor 1 of plasminogen activation.</a:t>
            </a:r>
          </a:p>
          <a:p>
            <a:pPr marL="609600" indent="-609600">
              <a:spcBef>
                <a:spcPct val="20000"/>
              </a:spcBef>
            </a:pPr>
            <a:r>
              <a:rPr lang="en" sz="3600" dirty="0">
                <a:solidFill>
                  <a:srgbClr val="014975"/>
                </a:solidFill>
                <a:latin typeface="Comic Sans MS" pitchFamily="66" charset="0"/>
              </a:rPr>
              <a:t>This breaks down the microthrombi.</a:t>
            </a:r>
          </a:p>
          <a:p>
            <a:pPr marL="609600" indent="-609600">
              <a:spcBef>
                <a:spcPct val="20000"/>
              </a:spcBef>
            </a:pPr>
            <a:endParaRPr lang="sr-Cyrl-CS" sz="800" dirty="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r>
              <a:rPr lang="en" sz="3600" dirty="0">
                <a:solidFill>
                  <a:srgbClr val="014975"/>
                </a:solidFill>
                <a:latin typeface="Comic Sans MS" pitchFamily="66" charset="0"/>
              </a:rPr>
              <a:t>  </a:t>
            </a:r>
            <a:r>
              <a:rPr lang="en" sz="3600" b="1" dirty="0">
                <a:solidFill>
                  <a:srgbClr val="014975"/>
                </a:solidFill>
                <a:latin typeface="Comic Sans MS" pitchFamily="66" charset="0"/>
              </a:rPr>
              <a:t>   </a:t>
            </a:r>
          </a:p>
          <a:p>
            <a:pPr marL="609600" indent="-609600">
              <a:spcBef>
                <a:spcPct val="20000"/>
              </a:spcBef>
            </a:pPr>
            <a:r>
              <a:rPr lang="en" sz="3600" b="1" dirty="0">
                <a:solidFill>
                  <a:srgbClr val="014975"/>
                </a:solidFill>
                <a:latin typeface="Comic Sans MS" pitchFamily="66" charset="0"/>
              </a:rPr>
              <a:t> </a:t>
            </a:r>
            <a:endParaRPr lang="sr-Cyrl-CS" sz="2000" b="1" dirty="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endParaRPr lang="sr-Cyrl-CS" sz="1200" b="1" dirty="0">
              <a:solidFill>
                <a:srgbClr val="014975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4516" name="Rectangle 4" descr="Water droplets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76200" cap="rnd">
            <a:solidFill>
              <a:srgbClr val="014975"/>
            </a:solidFill>
            <a:prstDash val="sysDot"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>
              <a:spcBef>
                <a:spcPct val="20000"/>
              </a:spcBef>
            </a:pPr>
            <a:endParaRPr lang="sr-Cyrl-CS" sz="2000" dirty="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endParaRPr lang="sr-Cyrl-CS" sz="2000" dirty="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endParaRPr lang="sr-Cyrl-CS" sz="2000" dirty="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endParaRPr lang="sr-Cyrl-CS" sz="2000" dirty="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r>
              <a:rPr lang="en" sz="3600" b="1" dirty="0">
                <a:solidFill>
                  <a:srgbClr val="014975"/>
                </a:solidFill>
                <a:latin typeface="Comic Sans MS" pitchFamily="66" charset="0"/>
              </a:rPr>
              <a:t>In sepsis, the synthesis of proteins C, S, antithrombin and thrombomodulin decreases, which results in thrombosis.</a:t>
            </a:r>
          </a:p>
          <a:p>
            <a:pPr marL="609600" indent="-609600">
              <a:spcBef>
                <a:spcPct val="20000"/>
              </a:spcBef>
            </a:pPr>
            <a:r>
              <a:rPr lang="en" sz="3600" b="1" dirty="0">
                <a:solidFill>
                  <a:srgbClr val="014975"/>
                </a:solidFill>
                <a:latin typeface="Comic Sans MS" pitchFamily="66" charset="0"/>
              </a:rPr>
              <a:t>The consequences are DIK and dysfunction of vital organs.</a:t>
            </a:r>
            <a:endParaRPr lang="sr-Cyrl-CS" sz="3600" dirty="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endParaRPr lang="sr-Cyrl-CS" sz="800" dirty="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r>
              <a:rPr lang="en" sz="3600" dirty="0">
                <a:solidFill>
                  <a:srgbClr val="014975"/>
                </a:solidFill>
                <a:latin typeface="Comic Sans MS" pitchFamily="66" charset="0"/>
              </a:rPr>
              <a:t>  </a:t>
            </a:r>
            <a:r>
              <a:rPr lang="en" sz="3600" b="1" dirty="0">
                <a:solidFill>
                  <a:srgbClr val="014975"/>
                </a:solidFill>
                <a:latin typeface="Comic Sans MS" pitchFamily="66" charset="0"/>
              </a:rPr>
              <a:t>   </a:t>
            </a:r>
          </a:p>
          <a:p>
            <a:pPr marL="609600" indent="-609600">
              <a:spcBef>
                <a:spcPct val="20000"/>
              </a:spcBef>
            </a:pPr>
            <a:r>
              <a:rPr lang="en" sz="3600" b="1" dirty="0">
                <a:solidFill>
                  <a:srgbClr val="014975"/>
                </a:solidFill>
                <a:latin typeface="Comic Sans MS" pitchFamily="66" charset="0"/>
              </a:rPr>
              <a:t> </a:t>
            </a:r>
            <a:endParaRPr lang="sr-Cyrl-CS" sz="2000" b="1" dirty="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endParaRPr lang="sr-Cyrl-CS" sz="1200" b="1" dirty="0">
              <a:solidFill>
                <a:srgbClr val="014975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6564" name="Rectangle 4" descr="Water droplets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76200" cap="rnd">
            <a:solidFill>
              <a:srgbClr val="014975"/>
            </a:solidFill>
            <a:prstDash val="sysDot"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>
              <a:spcBef>
                <a:spcPct val="20000"/>
              </a:spcBef>
            </a:pPr>
            <a:endParaRPr lang="sr-Cyrl-CS" sz="200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endParaRPr lang="sr-Cyrl-CS" sz="200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endParaRPr lang="sr-Cyrl-CS" sz="200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endParaRPr lang="sr-Cyrl-CS" sz="200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endParaRPr lang="sr-Cyrl-CS" sz="200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endParaRPr lang="sr-Cyrl-CS" sz="200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endParaRPr lang="sr-Cyrl-CS" sz="200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r>
              <a:rPr lang="en" sz="3600" b="1">
                <a:solidFill>
                  <a:srgbClr val="014975"/>
                </a:solidFill>
                <a:latin typeface="Comic Sans MS" pitchFamily="66" charset="0"/>
              </a:rPr>
              <a:t>Activated protein C reduces apoptosis, leukocyte adhesion and cytokine production</a:t>
            </a:r>
            <a:endParaRPr lang="sr-Cyrl-CS" sz="360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endParaRPr lang="sr-Cyrl-CS" sz="80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r>
              <a:rPr lang="en" sz="3600">
                <a:solidFill>
                  <a:srgbClr val="014975"/>
                </a:solidFill>
                <a:latin typeface="Comic Sans MS" pitchFamily="66" charset="0"/>
              </a:rPr>
              <a:t>  </a:t>
            </a:r>
            <a:r>
              <a:rPr lang="en" sz="3600" b="1">
                <a:solidFill>
                  <a:srgbClr val="014975"/>
                </a:solidFill>
                <a:latin typeface="Comic Sans MS" pitchFamily="66" charset="0"/>
              </a:rPr>
              <a:t>   </a:t>
            </a:r>
          </a:p>
          <a:p>
            <a:pPr marL="609600" indent="-609600">
              <a:spcBef>
                <a:spcPct val="20000"/>
              </a:spcBef>
            </a:pPr>
            <a:r>
              <a:rPr lang="en" sz="3600" b="1">
                <a:solidFill>
                  <a:srgbClr val="014975"/>
                </a:solidFill>
                <a:latin typeface="Comic Sans MS" pitchFamily="66" charset="0"/>
              </a:rPr>
              <a:t> </a:t>
            </a:r>
            <a:endParaRPr lang="sr-Cyrl-CS" sz="2000" b="1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endParaRPr lang="sr-Cyrl-CS" sz="1200" b="1">
              <a:solidFill>
                <a:srgbClr val="014975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5" name="Rectangle 7"/>
          <p:cNvSpPr>
            <a:spLocks noChangeArrowheads="1"/>
          </p:cNvSpPr>
          <p:nvPr/>
        </p:nvSpPr>
        <p:spPr bwMode="auto">
          <a:xfrm>
            <a:off x="395288" y="549275"/>
            <a:ext cx="8569325" cy="5759450"/>
          </a:xfrm>
          <a:prstGeom prst="rect">
            <a:avLst/>
          </a:prstGeom>
          <a:solidFill>
            <a:schemeClr val="accent1"/>
          </a:solidFill>
          <a:ln w="38100">
            <a:solidFill>
              <a:srgbClr val="014975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8613" name="Rectangle 5"/>
          <p:cNvSpPr>
            <a:spLocks noChangeArrowheads="1"/>
          </p:cNvSpPr>
          <p:nvPr/>
        </p:nvSpPr>
        <p:spPr bwMode="auto">
          <a:xfrm>
            <a:off x="611188" y="836613"/>
            <a:ext cx="8353425" cy="57610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8614" name="Rectangle 6"/>
          <p:cNvSpPr>
            <a:spLocks noChangeArrowheads="1"/>
          </p:cNvSpPr>
          <p:nvPr/>
        </p:nvSpPr>
        <p:spPr bwMode="auto">
          <a:xfrm>
            <a:off x="250825" y="549275"/>
            <a:ext cx="8713788" cy="59039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8612" name="Rectangle 4" descr="Water droplets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76200" cap="rnd">
            <a:solidFill>
              <a:srgbClr val="014975"/>
            </a:solidFill>
            <a:prstDash val="sysDot"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>
              <a:spcBef>
                <a:spcPct val="20000"/>
              </a:spcBef>
            </a:pPr>
            <a:endParaRPr lang="sr-Cyrl-CS" sz="2000" dirty="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endParaRPr lang="sr-Cyrl-CS" sz="2000" dirty="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r>
              <a:rPr lang="en" sz="3600" b="1" dirty="0">
                <a:solidFill>
                  <a:srgbClr val="014975"/>
                </a:solidFill>
                <a:latin typeface="Comic Sans MS" pitchFamily="66" charset="0"/>
              </a:rPr>
              <a:t> </a:t>
            </a:r>
            <a:r>
              <a:rPr lang="en" sz="3600" b="1" u="sng" dirty="0">
                <a:solidFill>
                  <a:srgbClr val="014975"/>
                </a:solidFill>
                <a:latin typeface="Comic Sans MS" pitchFamily="66" charset="0"/>
              </a:rPr>
              <a:t>Key moment:</a:t>
            </a:r>
            <a:r>
              <a:rPr lang="en" sz="3600" b="1" dirty="0">
                <a:solidFill>
                  <a:srgbClr val="014975"/>
                </a:solidFill>
                <a:latin typeface="Comic Sans MS" pitchFamily="66" charset="0"/>
              </a:rPr>
              <a:t> </a:t>
            </a:r>
          </a:p>
          <a:p>
            <a:pPr marL="609600" indent="-609600">
              <a:spcBef>
                <a:spcPct val="20000"/>
              </a:spcBef>
            </a:pPr>
            <a:r>
              <a:rPr lang="en" sz="3600" b="1" dirty="0">
                <a:solidFill>
                  <a:srgbClr val="014975"/>
                </a:solidFill>
                <a:latin typeface="Comic Sans MS" pitchFamily="66" charset="0"/>
              </a:rPr>
              <a:t>In sepsis, proinflammatory and procoagulant changes are enhanced by secondary ischemia (shock) and hypoxia (lung injury) through the release of tissue factor and plasminogen activation inhibitor 1</a:t>
            </a:r>
            <a:endParaRPr lang="sr-Cyrl-CS" sz="3600" dirty="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endParaRPr lang="sr-Cyrl-CS" sz="800" dirty="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r>
              <a:rPr lang="en" sz="3600" dirty="0">
                <a:solidFill>
                  <a:srgbClr val="014975"/>
                </a:solidFill>
                <a:latin typeface="Comic Sans MS" pitchFamily="66" charset="0"/>
              </a:rPr>
              <a:t>  </a:t>
            </a:r>
            <a:r>
              <a:rPr lang="en" sz="3600" b="1" dirty="0">
                <a:solidFill>
                  <a:srgbClr val="014975"/>
                </a:solidFill>
                <a:latin typeface="Comic Sans MS" pitchFamily="66" charset="0"/>
              </a:rPr>
              <a:t>   </a:t>
            </a:r>
          </a:p>
          <a:p>
            <a:pPr marL="609600" indent="-609600">
              <a:spcBef>
                <a:spcPct val="20000"/>
              </a:spcBef>
            </a:pPr>
            <a:r>
              <a:rPr lang="en" sz="3600" b="1" dirty="0">
                <a:solidFill>
                  <a:srgbClr val="014975"/>
                </a:solidFill>
                <a:latin typeface="Comic Sans MS" pitchFamily="66" charset="0"/>
              </a:rPr>
              <a:t> </a:t>
            </a:r>
            <a:endParaRPr lang="sr-Cyrl-CS" sz="2000" b="1" dirty="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endParaRPr lang="sr-Cyrl-CS" sz="1200" b="1" dirty="0">
              <a:solidFill>
                <a:srgbClr val="014975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0660" name="Rectangle 4" descr="Water droplets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76200" cap="rnd">
            <a:solidFill>
              <a:srgbClr val="014975"/>
            </a:solidFill>
            <a:prstDash val="sysDot"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>
              <a:spcBef>
                <a:spcPct val="20000"/>
              </a:spcBef>
            </a:pPr>
            <a:endParaRPr lang="sr-Cyrl-CS" sz="480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endParaRPr lang="sr-Cyrl-CS" sz="2000" b="1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r>
              <a:rPr lang="en" sz="3600">
                <a:solidFill>
                  <a:srgbClr val="014975"/>
                </a:solidFill>
                <a:latin typeface="Comic Sans MS" pitchFamily="66" charset="0"/>
              </a:rPr>
              <a:t> </a:t>
            </a:r>
            <a:r>
              <a:rPr lang="en" sz="3600">
                <a:solidFill>
                  <a:srgbClr val="014975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✫</a:t>
            </a:r>
            <a:r>
              <a:rPr lang="en" sz="3600">
                <a:solidFill>
                  <a:srgbClr val="014975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3600">
                <a:solidFill>
                  <a:srgbClr val="014975"/>
                </a:solidFill>
                <a:latin typeface="Comic Sans MS" pitchFamily="66" charset="0"/>
              </a:rPr>
              <a:t>In advanced sepsis, immunosuppression occurs, due to the apoptosis of immune cells</a:t>
            </a:r>
          </a:p>
          <a:p>
            <a:pPr marL="609600" indent="-609600">
              <a:spcBef>
                <a:spcPct val="20000"/>
              </a:spcBef>
            </a:pPr>
            <a:endParaRPr lang="sr-Cyrl-CS" sz="360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r>
              <a:rPr lang="en" sz="3600">
                <a:solidFill>
                  <a:srgbClr val="014975"/>
                </a:solidFill>
                <a:latin typeface="Comic Sans MS" pitchFamily="66" charset="0"/>
              </a:rPr>
              <a:t> </a:t>
            </a:r>
            <a:r>
              <a:rPr lang="en" sz="3600">
                <a:solidFill>
                  <a:srgbClr val="014975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✫ </a:t>
            </a:r>
            <a:r>
              <a:rPr lang="en" sz="3600">
                <a:solidFill>
                  <a:srgbClr val="014975"/>
                </a:solidFill>
                <a:latin typeface="Comic Sans MS" pitchFamily="66" charset="0"/>
              </a:rPr>
              <a:t>In advanced sepsis, more and more T-helper cells switch to the anti-inflammatory T </a:t>
            </a:r>
            <a:r>
              <a:rPr lang="en" sz="3600" baseline="-25000">
                <a:solidFill>
                  <a:srgbClr val="014975"/>
                </a:solidFill>
                <a:latin typeface="Comic Sans MS" pitchFamily="66" charset="0"/>
              </a:rPr>
              <a:t>2 </a:t>
            </a:r>
            <a:r>
              <a:rPr lang="en" sz="3600">
                <a:solidFill>
                  <a:srgbClr val="014975"/>
                </a:solidFill>
                <a:latin typeface="Comic Sans MS" pitchFamily="66" charset="0"/>
              </a:rPr>
              <a:t>type</a:t>
            </a:r>
          </a:p>
          <a:p>
            <a:pPr marL="609600" indent="-609600">
              <a:spcBef>
                <a:spcPct val="20000"/>
              </a:spcBef>
            </a:pPr>
            <a:r>
              <a:rPr lang="en" sz="3600" b="1">
                <a:solidFill>
                  <a:srgbClr val="014975"/>
                </a:solidFill>
                <a:latin typeface="Comic Sans MS" pitchFamily="66" charset="0"/>
              </a:rPr>
              <a:t>   </a:t>
            </a:r>
          </a:p>
          <a:p>
            <a:pPr marL="609600" indent="-609600">
              <a:spcBef>
                <a:spcPct val="20000"/>
              </a:spcBef>
            </a:pPr>
            <a:r>
              <a:rPr lang="en" sz="3600" b="1">
                <a:solidFill>
                  <a:srgbClr val="014975"/>
                </a:solidFill>
                <a:latin typeface="Comic Sans MS" pitchFamily="66" charset="0"/>
              </a:rPr>
              <a:t> </a:t>
            </a:r>
            <a:endParaRPr lang="sr-Cyrl-CS" sz="2000" b="1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endParaRPr lang="sr-Cyrl-CS" sz="1200" b="1">
              <a:solidFill>
                <a:srgbClr val="014975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5844" name="Rectangle 4" descr="Water droplets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76200" cap="rnd">
            <a:solidFill>
              <a:srgbClr val="014975"/>
            </a:solidFill>
            <a:prstDash val="sysDot"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3600" dirty="0">
              <a:solidFill>
                <a:srgbClr val="014975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600" dirty="0">
              <a:solidFill>
                <a:srgbClr val="014975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400" b="1" u="sng" dirty="0">
                <a:solidFill>
                  <a:srgbClr val="014975"/>
                </a:solidFill>
                <a:latin typeface="Comic Sans MS" pitchFamily="66" charset="0"/>
              </a:rPr>
              <a:t>SEPSIS:</a:t>
            </a:r>
            <a:r>
              <a:rPr lang="en" sz="3600" b="1" dirty="0">
                <a:solidFill>
                  <a:srgbClr val="014975"/>
                </a:solidFill>
                <a:latin typeface="Comic Sans MS" pitchFamily="66" charset="0"/>
              </a:rPr>
              <a:t> </a:t>
            </a:r>
          </a:p>
          <a:p>
            <a:pPr marL="342900" indent="-342900" algn="ctr">
              <a:spcBef>
                <a:spcPct val="20000"/>
              </a:spcBef>
            </a:pPr>
            <a:endParaRPr lang="sr-Cyrl-CS" sz="1200" b="1" dirty="0">
              <a:solidFill>
                <a:srgbClr val="014975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3600" b="1" dirty="0">
                <a:solidFill>
                  <a:srgbClr val="014975"/>
                </a:solidFill>
                <a:latin typeface="Comic Sans MS" pitchFamily="66" charset="0"/>
              </a:rPr>
              <a:t>infection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" sz="4400" b="1" dirty="0">
                <a:solidFill>
                  <a:srgbClr val="014975"/>
                </a:solidFill>
                <a:latin typeface="Comic Sans MS" pitchFamily="66" charset="0"/>
              </a:rPr>
              <a:t>+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-US" sz="3600" b="1" dirty="0">
                <a:solidFill>
                  <a:srgbClr val="014975"/>
                </a:solidFill>
                <a:latin typeface="Comic Sans MS" pitchFamily="66" charset="0"/>
              </a:rPr>
              <a:t>S</a:t>
            </a:r>
            <a:r>
              <a:rPr lang="en" sz="3600" b="1" dirty="0">
                <a:solidFill>
                  <a:srgbClr val="014975"/>
                </a:solidFill>
                <a:latin typeface="Comic Sans MS" pitchFamily="66" charset="0"/>
              </a:rPr>
              <a:t>yndrome</a:t>
            </a:r>
            <a:r>
              <a:rPr lang="sr-Latn-RS" sz="3600" b="1" dirty="0">
                <a:solidFill>
                  <a:srgbClr val="014975"/>
                </a:solidFill>
                <a:latin typeface="Comic Sans MS" pitchFamily="66" charset="0"/>
              </a:rPr>
              <a:t> </a:t>
            </a:r>
            <a:r>
              <a:rPr lang="sr-Latn-RS" sz="3600" b="1" dirty="0" err="1">
                <a:solidFill>
                  <a:srgbClr val="014975"/>
                </a:solidFill>
                <a:latin typeface="Comic Sans MS" pitchFamily="66" charset="0"/>
              </a:rPr>
              <a:t>of</a:t>
            </a:r>
            <a:r>
              <a:rPr lang="sr-Latn-RS" sz="3600" b="1" dirty="0">
                <a:solidFill>
                  <a:srgbClr val="014975"/>
                </a:solidFill>
                <a:latin typeface="Comic Sans MS" pitchFamily="66" charset="0"/>
              </a:rPr>
              <a:t> </a:t>
            </a:r>
            <a:r>
              <a:rPr lang="en" sz="3600" b="1" dirty="0">
                <a:solidFill>
                  <a:srgbClr val="014975"/>
                </a:solidFill>
                <a:latin typeface="Comic Sans MS" pitchFamily="66" charset="0"/>
              </a:rPr>
              <a:t>systemic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" sz="3600" b="1" dirty="0">
                <a:solidFill>
                  <a:srgbClr val="014975"/>
                </a:solidFill>
                <a:latin typeface="Comic Sans MS" pitchFamily="66" charset="0"/>
              </a:rPr>
              <a:t>inflammatory response</a:t>
            </a:r>
            <a:endParaRPr lang="sr-Latn-CS" sz="3600" b="1" dirty="0">
              <a:solidFill>
                <a:srgbClr val="014975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2708" name="Rectangle 4" descr="Water droplets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76200" cap="rnd">
            <a:solidFill>
              <a:srgbClr val="014975"/>
            </a:solidFill>
            <a:prstDash val="sysDot"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>
              <a:spcBef>
                <a:spcPct val="20000"/>
              </a:spcBef>
            </a:pPr>
            <a:endParaRPr lang="sr-Cyrl-CS" sz="360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endParaRPr lang="sr-Cyrl-CS" sz="360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endParaRPr lang="sr-Cyrl-CS" sz="360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endParaRPr lang="sr-Cyrl-CS" sz="360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r>
              <a:rPr lang="en" sz="3600" b="1">
                <a:solidFill>
                  <a:srgbClr val="014975"/>
                </a:solidFill>
                <a:latin typeface="Comic Sans MS" pitchFamily="66" charset="0"/>
              </a:rPr>
              <a:t>    </a:t>
            </a:r>
            <a:r>
              <a:rPr lang="en" sz="4000" b="1">
                <a:solidFill>
                  <a:srgbClr val="014975"/>
                </a:solidFill>
                <a:latin typeface="Comic Sans MS" pitchFamily="66" charset="0"/>
              </a:rPr>
              <a:t>EARLY THERAPY OF SEPSIS</a:t>
            </a:r>
          </a:p>
          <a:p>
            <a:pPr marL="609600" indent="-609600">
              <a:spcBef>
                <a:spcPct val="20000"/>
              </a:spcBef>
            </a:pPr>
            <a:r>
              <a:rPr lang="en" sz="4000" b="1">
                <a:solidFill>
                  <a:srgbClr val="014975"/>
                </a:solidFill>
                <a:latin typeface="Comic Sans MS" pitchFamily="66" charset="0"/>
              </a:rPr>
              <a:t>(FIRST 6 HOURS)</a:t>
            </a:r>
          </a:p>
          <a:p>
            <a:pPr marL="609600" indent="-609600" algn="ctr">
              <a:spcBef>
                <a:spcPct val="20000"/>
              </a:spcBef>
            </a:pPr>
            <a:endParaRPr lang="sr-Cyrl-CS" sz="2000" b="1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 algn="ctr">
              <a:spcBef>
                <a:spcPct val="20000"/>
              </a:spcBef>
            </a:pPr>
            <a:endParaRPr lang="sr-Cyrl-CS" sz="1200" b="1">
              <a:solidFill>
                <a:srgbClr val="014975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4756" name="Rectangle 4" descr="Water droplets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76200" cap="rnd">
            <a:solidFill>
              <a:srgbClr val="014975"/>
            </a:solidFill>
            <a:prstDash val="sysDot"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>
              <a:spcBef>
                <a:spcPct val="20000"/>
              </a:spcBef>
            </a:pPr>
            <a:endParaRPr lang="sr-Cyrl-CS" sz="4800" dirty="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endParaRPr lang="sr-Cyrl-CS" sz="2000" b="1" dirty="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r>
              <a:rPr lang="en" sz="3600" dirty="0">
                <a:solidFill>
                  <a:srgbClr val="014975"/>
                </a:solidFill>
                <a:latin typeface="Comic Sans MS" pitchFamily="66" charset="0"/>
              </a:rPr>
              <a:t>   </a:t>
            </a:r>
            <a:r>
              <a:rPr lang="en" sz="3600" dirty="0">
                <a:solidFill>
                  <a:srgbClr val="014975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✫</a:t>
            </a:r>
            <a:r>
              <a:rPr lang="en" sz="3600" dirty="0">
                <a:solidFill>
                  <a:srgbClr val="014975"/>
                </a:solidFill>
                <a:ea typeface="Arial Unicode MS" pitchFamily="34" charset="-128"/>
                <a:cs typeface="Arial Unicode MS" pitchFamily="34" charset="-128"/>
              </a:rPr>
              <a:t> Adjust </a:t>
            </a:r>
            <a:r>
              <a:rPr lang="en" sz="3600" u="sng" dirty="0">
                <a:solidFill>
                  <a:srgbClr val="014975"/>
                </a:solidFill>
                <a:latin typeface="Comic Sans MS" pitchFamily="66" charset="0"/>
              </a:rPr>
              <a:t>fluid </a:t>
            </a:r>
            <a:r>
              <a:rPr lang="en" sz="3600" dirty="0">
                <a:solidFill>
                  <a:srgbClr val="014975"/>
                </a:solidFill>
                <a:latin typeface="Comic Sans MS" pitchFamily="66" charset="0"/>
              </a:rPr>
              <a:t>replacement according to the target central venous pressure of 8-12 mmHg</a:t>
            </a:r>
          </a:p>
          <a:p>
            <a:pPr marL="609600" indent="-609600">
              <a:spcBef>
                <a:spcPct val="20000"/>
              </a:spcBef>
            </a:pPr>
            <a:endParaRPr lang="sr-Cyrl-CS" sz="3600" dirty="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r>
              <a:rPr lang="en" sz="3600" dirty="0">
                <a:solidFill>
                  <a:srgbClr val="014975"/>
                </a:solidFill>
                <a:latin typeface="Comic Sans MS" pitchFamily="66" charset="0"/>
              </a:rPr>
              <a:t>   </a:t>
            </a:r>
            <a:r>
              <a:rPr lang="en" sz="3600" dirty="0">
                <a:solidFill>
                  <a:srgbClr val="014975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✫</a:t>
            </a:r>
            <a:r>
              <a:rPr lang="en" sz="3600" dirty="0">
                <a:solidFill>
                  <a:srgbClr val="014975"/>
                </a:solidFill>
                <a:latin typeface="Comic Sans MS" pitchFamily="66" charset="0"/>
              </a:rPr>
              <a:t> Add </a:t>
            </a:r>
            <a:r>
              <a:rPr lang="en" sz="3600" u="sng" dirty="0">
                <a:solidFill>
                  <a:srgbClr val="014975"/>
                </a:solidFill>
                <a:latin typeface="Comic Sans MS" pitchFamily="66" charset="0"/>
              </a:rPr>
              <a:t>vasopressors </a:t>
            </a:r>
            <a:r>
              <a:rPr lang="en" sz="3600" dirty="0">
                <a:solidFill>
                  <a:srgbClr val="014975"/>
                </a:solidFill>
                <a:latin typeface="Comic Sans MS" pitchFamily="66" charset="0"/>
              </a:rPr>
              <a:t>if the mean arterial pressure is &lt; 65 mmHg</a:t>
            </a:r>
          </a:p>
          <a:p>
            <a:pPr marL="609600" indent="-609600">
              <a:spcBef>
                <a:spcPct val="20000"/>
              </a:spcBef>
            </a:pPr>
            <a:r>
              <a:rPr lang="en" sz="3600" b="1" dirty="0">
                <a:solidFill>
                  <a:srgbClr val="014975"/>
                </a:solidFill>
                <a:latin typeface="Comic Sans MS" pitchFamily="66" charset="0"/>
              </a:rPr>
              <a:t>   </a:t>
            </a:r>
          </a:p>
          <a:p>
            <a:pPr marL="609600" indent="-609600">
              <a:spcBef>
                <a:spcPct val="20000"/>
              </a:spcBef>
            </a:pPr>
            <a:r>
              <a:rPr lang="en" sz="3600" b="1" dirty="0">
                <a:solidFill>
                  <a:srgbClr val="014975"/>
                </a:solidFill>
                <a:latin typeface="Comic Sans MS" pitchFamily="66" charset="0"/>
              </a:rPr>
              <a:t> </a:t>
            </a:r>
            <a:endParaRPr lang="sr-Cyrl-CS" sz="2000" b="1" dirty="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endParaRPr lang="sr-Cyrl-CS" sz="1200" b="1" dirty="0">
              <a:solidFill>
                <a:srgbClr val="014975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6804" name="Rectangle 4" descr="Water droplets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76200" cap="rnd">
            <a:solidFill>
              <a:srgbClr val="014975"/>
            </a:solidFill>
            <a:prstDash val="sysDot"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>
              <a:spcBef>
                <a:spcPct val="20000"/>
              </a:spcBef>
            </a:pPr>
            <a:endParaRPr lang="sr-Cyrl-CS" sz="3600" b="1" dirty="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r>
              <a:rPr lang="en" sz="3600" dirty="0">
                <a:solidFill>
                  <a:srgbClr val="014975"/>
                </a:solidFill>
                <a:latin typeface="Comic Sans MS" pitchFamily="66" charset="0"/>
              </a:rPr>
              <a:t>   </a:t>
            </a:r>
            <a:r>
              <a:rPr lang="en" sz="3600" dirty="0">
                <a:solidFill>
                  <a:srgbClr val="014975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✫</a:t>
            </a:r>
            <a:r>
              <a:rPr lang="en" sz="3600" dirty="0">
                <a:solidFill>
                  <a:srgbClr val="014975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3600" dirty="0">
                <a:solidFill>
                  <a:srgbClr val="014975"/>
                </a:solidFill>
                <a:latin typeface="Comic Sans MS" pitchFamily="66" charset="0"/>
              </a:rPr>
              <a:t>If the oxygen saturation of the blood from the central venous catheter is &lt; 70%, give an erythrocyte transfusion, so that the hematocrit is &gt; 30%</a:t>
            </a:r>
          </a:p>
          <a:p>
            <a:pPr marL="609600" indent="-609600">
              <a:spcBef>
                <a:spcPct val="20000"/>
              </a:spcBef>
            </a:pPr>
            <a:endParaRPr lang="sr-Cyrl-CS" sz="2000" dirty="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r>
              <a:rPr lang="en" sz="3600" dirty="0">
                <a:solidFill>
                  <a:srgbClr val="014975"/>
                </a:solidFill>
                <a:latin typeface="Comic Sans MS" pitchFamily="66" charset="0"/>
              </a:rPr>
              <a:t>   </a:t>
            </a:r>
            <a:r>
              <a:rPr lang="en" sz="3600" dirty="0">
                <a:solidFill>
                  <a:srgbClr val="014975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✫ </a:t>
            </a:r>
            <a:r>
              <a:rPr lang="en" sz="3600" dirty="0">
                <a:solidFill>
                  <a:srgbClr val="014975"/>
                </a:solidFill>
                <a:latin typeface="Comic Sans MS" pitchFamily="66" charset="0"/>
              </a:rPr>
              <a:t>Administer </a:t>
            </a:r>
            <a:r>
              <a:rPr lang="en" sz="3600" u="sng" dirty="0">
                <a:solidFill>
                  <a:srgbClr val="014975"/>
                </a:solidFill>
                <a:latin typeface="Comic Sans MS" pitchFamily="66" charset="0"/>
              </a:rPr>
              <a:t>dobutamine </a:t>
            </a:r>
            <a:r>
              <a:rPr lang="en" sz="3600" dirty="0">
                <a:solidFill>
                  <a:srgbClr val="014975"/>
                </a:solidFill>
                <a:latin typeface="Comic Sans MS" pitchFamily="66" charset="0"/>
              </a:rPr>
              <a:t>if CVP, arterial pressure and hematocrit are optimized, and venous blood oxygen saturation is still &lt; 70%</a:t>
            </a:r>
          </a:p>
          <a:p>
            <a:pPr marL="609600" indent="-609600">
              <a:spcBef>
                <a:spcPct val="20000"/>
              </a:spcBef>
            </a:pPr>
            <a:r>
              <a:rPr lang="en" sz="3600" b="1" dirty="0">
                <a:solidFill>
                  <a:srgbClr val="014975"/>
                </a:solidFill>
                <a:latin typeface="Comic Sans MS" pitchFamily="66" charset="0"/>
              </a:rPr>
              <a:t>   </a:t>
            </a:r>
          </a:p>
          <a:p>
            <a:pPr marL="609600" indent="-609600">
              <a:spcBef>
                <a:spcPct val="20000"/>
              </a:spcBef>
            </a:pPr>
            <a:r>
              <a:rPr lang="en" sz="3600" b="1" dirty="0">
                <a:solidFill>
                  <a:srgbClr val="014975"/>
                </a:solidFill>
                <a:latin typeface="Comic Sans MS" pitchFamily="66" charset="0"/>
              </a:rPr>
              <a:t> </a:t>
            </a:r>
            <a:endParaRPr lang="sr-Cyrl-CS" sz="2000" b="1" dirty="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endParaRPr lang="sr-Cyrl-CS" sz="1200" b="1" dirty="0">
              <a:solidFill>
                <a:srgbClr val="014975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8852" name="Rectangle 4" descr="Water droplets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76200" cap="rnd">
            <a:solidFill>
              <a:srgbClr val="014975"/>
            </a:solidFill>
            <a:prstDash val="sysDot"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>
              <a:spcBef>
                <a:spcPct val="20000"/>
              </a:spcBef>
            </a:pPr>
            <a:endParaRPr lang="sr-Cyrl-CS" sz="360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endParaRPr lang="sr-Cyrl-CS" sz="360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endParaRPr lang="sr-Cyrl-CS" sz="360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endParaRPr lang="sr-Cyrl-CS" sz="360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r>
              <a:rPr lang="en" sz="3600" b="1">
                <a:solidFill>
                  <a:srgbClr val="014975"/>
                </a:solidFill>
                <a:latin typeface="Comic Sans MS" pitchFamily="66" charset="0"/>
              </a:rPr>
              <a:t>    </a:t>
            </a:r>
            <a:r>
              <a:rPr lang="en" sz="4000" b="1">
                <a:solidFill>
                  <a:srgbClr val="014975"/>
                </a:solidFill>
                <a:latin typeface="Comic Sans MS" pitchFamily="66" charset="0"/>
              </a:rPr>
              <a:t>VENTILATION WHICH</a:t>
            </a:r>
          </a:p>
          <a:p>
            <a:pPr marL="609600" indent="-609600">
              <a:spcBef>
                <a:spcPct val="20000"/>
              </a:spcBef>
            </a:pPr>
            <a:r>
              <a:rPr lang="en" sz="4000" b="1">
                <a:solidFill>
                  <a:srgbClr val="014975"/>
                </a:solidFill>
                <a:latin typeface="Comic Sans MS" pitchFamily="66" charset="0"/>
              </a:rPr>
              <a:t>PROTECTS THE LUNGS</a:t>
            </a:r>
          </a:p>
          <a:p>
            <a:pPr marL="609600" indent="-609600" algn="ctr">
              <a:spcBef>
                <a:spcPct val="20000"/>
              </a:spcBef>
            </a:pPr>
            <a:endParaRPr lang="sr-Cyrl-CS" sz="2000" b="1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 algn="ctr">
              <a:spcBef>
                <a:spcPct val="20000"/>
              </a:spcBef>
            </a:pPr>
            <a:endParaRPr lang="sr-Cyrl-CS" sz="1200" b="1">
              <a:solidFill>
                <a:srgbClr val="014975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0900" name="Rectangle 4" descr="Water droplets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76200" cap="rnd">
            <a:solidFill>
              <a:srgbClr val="014975"/>
            </a:solidFill>
            <a:prstDash val="sysDot"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>
              <a:spcBef>
                <a:spcPct val="20000"/>
              </a:spcBef>
            </a:pPr>
            <a:endParaRPr lang="sr-Cyrl-CS" sz="4000" dirty="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endParaRPr lang="sr-Cyrl-CS" sz="2000" b="1" dirty="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r>
              <a:rPr lang="en" sz="3600" dirty="0">
                <a:solidFill>
                  <a:srgbClr val="014975"/>
                </a:solidFill>
                <a:latin typeface="Comic Sans MS" pitchFamily="66" charset="0"/>
              </a:rPr>
              <a:t>   </a:t>
            </a:r>
            <a:r>
              <a:rPr lang="en" sz="3600" dirty="0">
                <a:solidFill>
                  <a:srgbClr val="014975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✫</a:t>
            </a:r>
            <a:r>
              <a:rPr lang="en" sz="3600" dirty="0">
                <a:solidFill>
                  <a:srgbClr val="014975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3600" dirty="0">
                <a:solidFill>
                  <a:srgbClr val="014975"/>
                </a:solidFill>
                <a:latin typeface="Comic Sans MS" pitchFamily="66" charset="0"/>
              </a:rPr>
              <a:t>Small Tidal volume ( 6 ml / kg ideal body weight)</a:t>
            </a:r>
          </a:p>
          <a:p>
            <a:pPr marL="609600" indent="-609600">
              <a:spcBef>
                <a:spcPct val="20000"/>
              </a:spcBef>
            </a:pPr>
            <a:endParaRPr lang="sr-Cyrl-CS" sz="2400" dirty="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r>
              <a:rPr lang="en" sz="3600" dirty="0">
                <a:solidFill>
                  <a:srgbClr val="014975"/>
                </a:solidFill>
                <a:latin typeface="Comic Sans MS" pitchFamily="66" charset="0"/>
              </a:rPr>
              <a:t>   </a:t>
            </a:r>
            <a:r>
              <a:rPr lang="en" sz="3600" dirty="0">
                <a:solidFill>
                  <a:srgbClr val="014975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✫ </a:t>
            </a:r>
            <a:r>
              <a:rPr lang="en" sz="3600" dirty="0">
                <a:solidFill>
                  <a:srgbClr val="014975"/>
                </a:solidFill>
                <a:latin typeface="Comic Sans MS" pitchFamily="66" charset="0"/>
              </a:rPr>
              <a:t>Ideal </a:t>
            </a:r>
            <a:r>
              <a:rPr lang="sr-Latn-RS" sz="3600" dirty="0" err="1">
                <a:solidFill>
                  <a:srgbClr val="014975"/>
                </a:solidFill>
                <a:latin typeface="Comic Sans MS" pitchFamily="66" charset="0"/>
              </a:rPr>
              <a:t>body</a:t>
            </a:r>
            <a:r>
              <a:rPr lang="en" sz="3600" dirty="0">
                <a:solidFill>
                  <a:srgbClr val="014975"/>
                </a:solidFill>
                <a:latin typeface="Comic Sans MS" pitchFamily="66" charset="0"/>
              </a:rPr>
              <a:t> weight in </a:t>
            </a:r>
            <a:r>
              <a:rPr lang="en" sz="3600" dirty="0">
                <a:solidFill>
                  <a:srgbClr val="014975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♂ </a:t>
            </a:r>
            <a:r>
              <a:rPr lang="en" sz="3600" dirty="0">
                <a:solidFill>
                  <a:srgbClr val="014975"/>
                </a:solidFill>
                <a:ea typeface="Arial Unicode MS" pitchFamily="34" charset="-128"/>
                <a:cs typeface="Arial Unicode MS" pitchFamily="34" charset="-128"/>
              </a:rPr>
              <a:t>:</a:t>
            </a:r>
          </a:p>
          <a:p>
            <a:pPr marL="609600" indent="-609600">
              <a:spcBef>
                <a:spcPct val="20000"/>
              </a:spcBef>
            </a:pPr>
            <a:r>
              <a:rPr lang="en" sz="3600" dirty="0">
                <a:solidFill>
                  <a:srgbClr val="014975"/>
                </a:solidFill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" sz="3600" dirty="0">
                <a:solidFill>
                  <a:srgbClr val="014975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50 </a:t>
            </a:r>
            <a:r>
              <a:rPr lang="en" sz="3600" dirty="0">
                <a:solidFill>
                  <a:srgbClr val="014975"/>
                </a:solidFill>
                <a:ea typeface="Arial Unicode MS" pitchFamily="34" charset="-128"/>
                <a:cs typeface="Arial Unicode MS" pitchFamily="34" charset="-128"/>
              </a:rPr>
              <a:t>+ </a:t>
            </a:r>
            <a:r>
              <a:rPr lang="en" sz="3600" dirty="0">
                <a:solidFill>
                  <a:srgbClr val="014975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0.91 </a:t>
            </a:r>
            <a:r>
              <a:rPr lang="sr-Latn-RS" sz="3600" dirty="0">
                <a:solidFill>
                  <a:srgbClr val="014975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x</a:t>
            </a:r>
            <a:r>
              <a:rPr lang="en" sz="3600" dirty="0">
                <a:solidFill>
                  <a:srgbClr val="014975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( </a:t>
            </a:r>
            <a:r>
              <a:rPr lang="en" sz="3600" dirty="0">
                <a:solidFill>
                  <a:srgbClr val="014975"/>
                </a:solidFill>
                <a:latin typeface="Comic Sans MS" pitchFamily="66" charset="0"/>
              </a:rPr>
              <a:t>height in cm - 152.4)</a:t>
            </a:r>
          </a:p>
          <a:p>
            <a:pPr marL="609600" indent="-609600">
              <a:spcBef>
                <a:spcPct val="20000"/>
              </a:spcBef>
            </a:pPr>
            <a:endParaRPr lang="sr-Cyrl-CS" sz="2400" dirty="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r>
              <a:rPr lang="en" sz="3600" dirty="0">
                <a:solidFill>
                  <a:srgbClr val="014975"/>
                </a:solidFill>
                <a:ea typeface="Arial Unicode MS" pitchFamily="34" charset="-128"/>
                <a:cs typeface="Arial Unicode MS" pitchFamily="34" charset="-128"/>
              </a:rPr>
              <a:t>   </a:t>
            </a:r>
            <a:r>
              <a:rPr lang="en" sz="3600" dirty="0">
                <a:solidFill>
                  <a:srgbClr val="014975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✫ </a:t>
            </a:r>
            <a:r>
              <a:rPr lang="en" sz="3600" dirty="0">
                <a:solidFill>
                  <a:srgbClr val="014975"/>
                </a:solidFill>
                <a:latin typeface="Comic Sans MS" pitchFamily="66" charset="0"/>
              </a:rPr>
              <a:t>Ideal </a:t>
            </a:r>
            <a:r>
              <a:rPr lang="sr-Latn-RS" sz="3600" dirty="0" err="1">
                <a:solidFill>
                  <a:srgbClr val="014975"/>
                </a:solidFill>
                <a:latin typeface="Comic Sans MS" pitchFamily="66" charset="0"/>
              </a:rPr>
              <a:t>body</a:t>
            </a:r>
            <a:r>
              <a:rPr lang="en" sz="3600" dirty="0">
                <a:solidFill>
                  <a:srgbClr val="014975"/>
                </a:solidFill>
                <a:latin typeface="Comic Sans MS" pitchFamily="66" charset="0"/>
              </a:rPr>
              <a:t> weight in </a:t>
            </a:r>
            <a:r>
              <a:rPr lang="en" sz="3600" dirty="0">
                <a:solidFill>
                  <a:srgbClr val="014975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♀ </a:t>
            </a:r>
            <a:r>
              <a:rPr lang="en" sz="3600" dirty="0">
                <a:solidFill>
                  <a:srgbClr val="014975"/>
                </a:solidFill>
                <a:ea typeface="Arial Unicode MS" pitchFamily="34" charset="-128"/>
                <a:cs typeface="Arial Unicode MS" pitchFamily="34" charset="-128"/>
              </a:rPr>
              <a:t>:</a:t>
            </a:r>
          </a:p>
          <a:p>
            <a:pPr marL="609600" indent="-609600">
              <a:spcBef>
                <a:spcPct val="20000"/>
              </a:spcBef>
            </a:pPr>
            <a:r>
              <a:rPr lang="en" sz="3600" dirty="0">
                <a:solidFill>
                  <a:srgbClr val="014975"/>
                </a:solidFill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" sz="3600" dirty="0">
                <a:solidFill>
                  <a:srgbClr val="014975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45.5 </a:t>
            </a:r>
            <a:r>
              <a:rPr lang="en" sz="3600" dirty="0">
                <a:solidFill>
                  <a:srgbClr val="014975"/>
                </a:solidFill>
                <a:ea typeface="Arial Unicode MS" pitchFamily="34" charset="-128"/>
                <a:cs typeface="Arial Unicode MS" pitchFamily="34" charset="-128"/>
              </a:rPr>
              <a:t>+ </a:t>
            </a:r>
            <a:r>
              <a:rPr lang="en" sz="3600" dirty="0">
                <a:solidFill>
                  <a:srgbClr val="014975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0.91 </a:t>
            </a:r>
            <a:r>
              <a:rPr lang="sr-Latn-RS" sz="3600" dirty="0">
                <a:solidFill>
                  <a:srgbClr val="014975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x</a:t>
            </a:r>
            <a:r>
              <a:rPr lang="en" sz="3600" dirty="0">
                <a:solidFill>
                  <a:srgbClr val="014975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( </a:t>
            </a:r>
            <a:r>
              <a:rPr lang="en" sz="3600" dirty="0">
                <a:solidFill>
                  <a:srgbClr val="014975"/>
                </a:solidFill>
                <a:latin typeface="Comic Sans MS" pitchFamily="66" charset="0"/>
              </a:rPr>
              <a:t>height in cm - 152.4)</a:t>
            </a:r>
          </a:p>
          <a:p>
            <a:pPr marL="609600" indent="-609600">
              <a:spcBef>
                <a:spcPct val="20000"/>
              </a:spcBef>
            </a:pPr>
            <a:endParaRPr lang="sr-Cyrl-CS" sz="3600" dirty="0">
              <a:solidFill>
                <a:srgbClr val="014975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 marL="609600" indent="-609600">
              <a:spcBef>
                <a:spcPct val="20000"/>
              </a:spcBef>
            </a:pPr>
            <a:r>
              <a:rPr lang="en" sz="3600" b="1" dirty="0">
                <a:solidFill>
                  <a:srgbClr val="014975"/>
                </a:solidFill>
                <a:latin typeface="Comic Sans MS" pitchFamily="66" charset="0"/>
              </a:rPr>
              <a:t>   </a:t>
            </a:r>
          </a:p>
          <a:p>
            <a:pPr marL="609600" indent="-609600">
              <a:spcBef>
                <a:spcPct val="20000"/>
              </a:spcBef>
            </a:pPr>
            <a:r>
              <a:rPr lang="en" sz="3600" b="1" dirty="0">
                <a:solidFill>
                  <a:srgbClr val="014975"/>
                </a:solidFill>
                <a:latin typeface="Comic Sans MS" pitchFamily="66" charset="0"/>
              </a:rPr>
              <a:t> </a:t>
            </a:r>
            <a:endParaRPr lang="sr-Cyrl-CS" sz="2000" b="1" dirty="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endParaRPr lang="sr-Cyrl-CS" sz="1200" b="1" dirty="0">
              <a:solidFill>
                <a:srgbClr val="014975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2948" name="Rectangle 4" descr="Water droplets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76200" cap="rnd">
            <a:solidFill>
              <a:srgbClr val="014975"/>
            </a:solidFill>
            <a:prstDash val="sysDot"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>
              <a:spcBef>
                <a:spcPct val="20000"/>
              </a:spcBef>
            </a:pPr>
            <a:endParaRPr lang="sr-Cyrl-CS" sz="4000" dirty="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r>
              <a:rPr lang="en" sz="2000" b="1" dirty="0">
                <a:solidFill>
                  <a:srgbClr val="014975"/>
                </a:solidFill>
                <a:latin typeface="Comic Sans MS" pitchFamily="66" charset="0"/>
              </a:rPr>
              <a:t> </a:t>
            </a:r>
          </a:p>
          <a:p>
            <a:pPr marL="609600" indent="-609600">
              <a:spcBef>
                <a:spcPct val="20000"/>
              </a:spcBef>
            </a:pPr>
            <a:endParaRPr lang="sr-Cyrl-CS" sz="2000" b="1" dirty="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endParaRPr lang="sr-Cyrl-CS" sz="2000" b="1" dirty="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endParaRPr lang="sr-Cyrl-CS" sz="2000" b="1" dirty="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r>
              <a:rPr lang="en" sz="3600" dirty="0">
                <a:solidFill>
                  <a:srgbClr val="014975"/>
                </a:solidFill>
                <a:latin typeface="Comic Sans MS" pitchFamily="66" charset="0"/>
              </a:rPr>
              <a:t>   </a:t>
            </a:r>
            <a:r>
              <a:rPr lang="en" sz="3600" dirty="0">
                <a:solidFill>
                  <a:srgbClr val="014975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✫</a:t>
            </a:r>
            <a:r>
              <a:rPr lang="en" sz="3600" dirty="0">
                <a:solidFill>
                  <a:srgbClr val="014975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3600" dirty="0">
                <a:solidFill>
                  <a:srgbClr val="014975"/>
                </a:solidFill>
                <a:latin typeface="Comic Sans MS" pitchFamily="66" charset="0"/>
              </a:rPr>
              <a:t>If the pressure plateau during ventilation is &gt; 30 cm , then the Tidal volume should be only 4 ml / kg ideal </a:t>
            </a:r>
            <a:r>
              <a:rPr lang="sr-Latn-RS" sz="3600" dirty="0" err="1">
                <a:solidFill>
                  <a:srgbClr val="014975"/>
                </a:solidFill>
                <a:latin typeface="Comic Sans MS" pitchFamily="66" charset="0"/>
              </a:rPr>
              <a:t>body</a:t>
            </a:r>
            <a:r>
              <a:rPr lang="en" sz="3600" dirty="0">
                <a:solidFill>
                  <a:srgbClr val="014975"/>
                </a:solidFill>
                <a:latin typeface="Comic Sans MS" pitchFamily="66" charset="0"/>
              </a:rPr>
              <a:t> weight</a:t>
            </a:r>
          </a:p>
          <a:p>
            <a:pPr marL="609600" indent="-609600">
              <a:spcBef>
                <a:spcPct val="20000"/>
              </a:spcBef>
            </a:pPr>
            <a:endParaRPr lang="sr-Cyrl-CS" sz="2400" dirty="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endParaRPr lang="sr-Cyrl-CS" sz="3600" dirty="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endParaRPr lang="sr-Cyrl-CS" sz="3600" dirty="0">
              <a:solidFill>
                <a:srgbClr val="014975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 marL="609600" indent="-609600">
              <a:spcBef>
                <a:spcPct val="20000"/>
              </a:spcBef>
            </a:pPr>
            <a:r>
              <a:rPr lang="en" sz="3600" b="1" dirty="0">
                <a:solidFill>
                  <a:srgbClr val="014975"/>
                </a:solidFill>
                <a:latin typeface="Comic Sans MS" pitchFamily="66" charset="0"/>
              </a:rPr>
              <a:t>   </a:t>
            </a:r>
          </a:p>
          <a:p>
            <a:pPr marL="609600" indent="-609600">
              <a:spcBef>
                <a:spcPct val="20000"/>
              </a:spcBef>
            </a:pPr>
            <a:r>
              <a:rPr lang="en" sz="3600" b="1" dirty="0">
                <a:solidFill>
                  <a:srgbClr val="014975"/>
                </a:solidFill>
                <a:latin typeface="Comic Sans MS" pitchFamily="66" charset="0"/>
              </a:rPr>
              <a:t> </a:t>
            </a:r>
            <a:endParaRPr lang="sr-Cyrl-CS" sz="2000" b="1" dirty="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endParaRPr lang="sr-Cyrl-CS" sz="1200" b="1" dirty="0">
              <a:solidFill>
                <a:srgbClr val="014975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4996" name="Rectangle 4" descr="Water droplets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76200" cap="rnd">
            <a:solidFill>
              <a:srgbClr val="014975"/>
            </a:solidFill>
            <a:prstDash val="sysDot"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>
              <a:spcBef>
                <a:spcPct val="20000"/>
              </a:spcBef>
            </a:pPr>
            <a:endParaRPr lang="sr-Cyrl-CS" sz="360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endParaRPr lang="sr-Cyrl-CS" sz="360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endParaRPr lang="sr-Cyrl-CS" sz="360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endParaRPr lang="sr-Cyrl-CS" sz="360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r>
              <a:rPr lang="en" sz="3600" b="1">
                <a:solidFill>
                  <a:srgbClr val="014975"/>
                </a:solidFill>
                <a:latin typeface="Comic Sans MS" pitchFamily="66" charset="0"/>
              </a:rPr>
              <a:t>         </a:t>
            </a:r>
            <a:r>
              <a:rPr lang="en" sz="4000" b="1">
                <a:solidFill>
                  <a:srgbClr val="014975"/>
                </a:solidFill>
                <a:latin typeface="Comic Sans MS" pitchFamily="66" charset="0"/>
              </a:rPr>
              <a:t>TREATMENT</a:t>
            </a:r>
          </a:p>
          <a:p>
            <a:pPr marL="609600" indent="-609600" algn="ctr">
              <a:spcBef>
                <a:spcPct val="20000"/>
              </a:spcBef>
            </a:pPr>
            <a:endParaRPr lang="sr-Cyrl-CS" sz="2000" b="1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 algn="ctr">
              <a:spcBef>
                <a:spcPct val="20000"/>
              </a:spcBef>
            </a:pPr>
            <a:endParaRPr lang="sr-Cyrl-CS" sz="1200" b="1">
              <a:solidFill>
                <a:srgbClr val="014975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7044" name="Rectangle 4" descr="Water droplets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76200" cap="rnd">
            <a:solidFill>
              <a:srgbClr val="014975"/>
            </a:solidFill>
            <a:prstDash val="sysDot"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>
              <a:spcBef>
                <a:spcPct val="20000"/>
              </a:spcBef>
            </a:pPr>
            <a:endParaRPr lang="sr-Cyrl-CS" sz="360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endParaRPr lang="sr-Cyrl-CS" sz="360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endParaRPr lang="sr-Cyrl-CS" sz="360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endParaRPr lang="sr-Cyrl-CS" sz="360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r>
              <a:rPr lang="en" sz="3600" b="1">
                <a:solidFill>
                  <a:srgbClr val="014975"/>
                </a:solidFill>
                <a:latin typeface="Comic Sans MS" pitchFamily="66" charset="0"/>
              </a:rPr>
              <a:t>     </a:t>
            </a:r>
            <a:r>
              <a:rPr lang="en" sz="3600" b="1">
                <a:solidFill>
                  <a:srgbClr val="C50B1D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✔</a:t>
            </a:r>
            <a:r>
              <a:rPr lang="en" sz="3600" b="1">
                <a:solidFill>
                  <a:srgbClr val="014975"/>
                </a:solidFill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" sz="4000" b="1">
                <a:solidFill>
                  <a:srgbClr val="01497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Antibiotics</a:t>
            </a:r>
          </a:p>
          <a:p>
            <a:pPr marL="609600" indent="-609600">
              <a:spcBef>
                <a:spcPct val="20000"/>
              </a:spcBef>
            </a:pPr>
            <a:r>
              <a:rPr lang="en" sz="4000" b="1">
                <a:solidFill>
                  <a:srgbClr val="014975"/>
                </a:solidFill>
                <a:latin typeface="Comic Sans MS" pitchFamily="66" charset="0"/>
              </a:rPr>
              <a:t>(broad spectrum)</a:t>
            </a:r>
          </a:p>
          <a:p>
            <a:pPr marL="609600" indent="-609600" algn="ctr">
              <a:spcBef>
                <a:spcPct val="20000"/>
              </a:spcBef>
            </a:pPr>
            <a:endParaRPr lang="sr-Cyrl-CS" sz="2000" b="1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 algn="ctr">
              <a:spcBef>
                <a:spcPct val="20000"/>
              </a:spcBef>
            </a:pPr>
            <a:endParaRPr lang="sr-Cyrl-CS" sz="1200" b="1">
              <a:solidFill>
                <a:srgbClr val="014975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9092" name="Rectangle 4" descr="Water droplets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76200" cap="rnd">
            <a:solidFill>
              <a:srgbClr val="014975"/>
            </a:solidFill>
            <a:prstDash val="sysDot"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>
              <a:spcBef>
                <a:spcPct val="20000"/>
              </a:spcBef>
            </a:pPr>
            <a:endParaRPr lang="sr-Cyrl-CS" sz="360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endParaRPr lang="sr-Cyrl-CS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r>
              <a:rPr lang="en" sz="3600" b="1">
                <a:solidFill>
                  <a:srgbClr val="014975"/>
                </a:solidFill>
                <a:latin typeface="Comic Sans MS" pitchFamily="66" charset="0"/>
              </a:rPr>
              <a:t> </a:t>
            </a:r>
            <a:r>
              <a:rPr lang="en" sz="3600" b="1">
                <a:solidFill>
                  <a:srgbClr val="C50B1D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✔</a:t>
            </a:r>
            <a:r>
              <a:rPr lang="en" sz="3600" b="1">
                <a:solidFill>
                  <a:srgbClr val="014975"/>
                </a:solidFill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" sz="4000" b="1">
                <a:solidFill>
                  <a:srgbClr val="01497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Activated protein C</a:t>
            </a:r>
          </a:p>
          <a:p>
            <a:pPr marL="609600" indent="-609600">
              <a:spcBef>
                <a:spcPct val="20000"/>
              </a:spcBef>
            </a:pPr>
            <a:endParaRPr lang="sr-Cyrl-CS" sz="1600" b="1">
              <a:solidFill>
                <a:srgbClr val="014975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marL="1371600" lvl="2" indent="-457200">
              <a:spcBef>
                <a:spcPct val="20000"/>
              </a:spcBef>
              <a:buFontTx/>
              <a:buChar char="•"/>
            </a:pPr>
            <a:r>
              <a:rPr lang="en" sz="3600" b="1">
                <a:solidFill>
                  <a:srgbClr val="014975"/>
                </a:solidFill>
                <a:latin typeface="Comic Sans MS" pitchFamily="66" charset="0"/>
              </a:rPr>
              <a:t>24 μg /kg/h for 96 hours</a:t>
            </a:r>
          </a:p>
          <a:p>
            <a:pPr marL="1371600" lvl="2" indent="-457200">
              <a:spcBef>
                <a:spcPct val="20000"/>
              </a:spcBef>
            </a:pPr>
            <a:endParaRPr lang="sr-Cyrl-CS" sz="1200" b="1">
              <a:solidFill>
                <a:srgbClr val="014975"/>
              </a:solidFill>
              <a:latin typeface="Comic Sans MS" pitchFamily="66" charset="0"/>
            </a:endParaRPr>
          </a:p>
          <a:p>
            <a:pPr marL="1371600" lvl="2" indent="-457200">
              <a:spcBef>
                <a:spcPct val="20000"/>
              </a:spcBef>
              <a:buFontTx/>
              <a:buChar char="•"/>
            </a:pPr>
            <a:r>
              <a:rPr lang="en" sz="3600" b="1">
                <a:solidFill>
                  <a:srgbClr val="014975"/>
                </a:solidFill>
                <a:latin typeface="Comic Sans MS" pitchFamily="66" charset="0"/>
              </a:rPr>
              <a:t>It is used in severe sepsis </a:t>
            </a:r>
            <a:r>
              <a:rPr lang="en" sz="3200">
                <a:solidFill>
                  <a:srgbClr val="014975"/>
                </a:solidFill>
                <a:latin typeface="Comic Sans MS" pitchFamily="66" charset="0"/>
              </a:rPr>
              <a:t>(Acute Physiology and Chronic Health Evaluation score - APACHE II score </a:t>
            </a:r>
            <a:r>
              <a:rPr lang="en" sz="3200">
                <a:solidFill>
                  <a:srgbClr val="014975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⋟</a:t>
            </a:r>
            <a:r>
              <a:rPr lang="en" sz="3200">
                <a:solidFill>
                  <a:srgbClr val="014975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3200">
                <a:solidFill>
                  <a:srgbClr val="014975"/>
                </a:solidFill>
                <a:latin typeface="Comic Sans MS" pitchFamily="66" charset="0"/>
              </a:rPr>
              <a:t>25, or dysfunction of 2 organs)</a:t>
            </a:r>
            <a:r>
              <a:rPr lang="en" sz="3600" b="1">
                <a:solidFill>
                  <a:srgbClr val="014975"/>
                </a:solidFill>
                <a:latin typeface="Comic Sans MS" pitchFamily="66" charset="0"/>
              </a:rPr>
              <a:t> </a:t>
            </a:r>
          </a:p>
          <a:p>
            <a:pPr marL="1371600" lvl="2" indent="-457200">
              <a:spcBef>
                <a:spcPct val="20000"/>
              </a:spcBef>
            </a:pPr>
            <a:endParaRPr lang="sr-Cyrl-CS" sz="1200" b="1">
              <a:solidFill>
                <a:srgbClr val="014975"/>
              </a:solidFill>
              <a:latin typeface="Comic Sans MS" pitchFamily="66" charset="0"/>
            </a:endParaRPr>
          </a:p>
          <a:p>
            <a:pPr marL="1371600" lvl="2" indent="-457200">
              <a:spcBef>
                <a:spcPct val="20000"/>
              </a:spcBef>
              <a:buFontTx/>
              <a:buChar char="•"/>
            </a:pPr>
            <a:r>
              <a:rPr lang="en" sz="3600" b="1">
                <a:solidFill>
                  <a:srgbClr val="014975"/>
                </a:solidFill>
                <a:latin typeface="Comic Sans MS" pitchFamily="66" charset="0"/>
              </a:rPr>
              <a:t>Reduces mortality by 13%</a:t>
            </a:r>
          </a:p>
          <a:p>
            <a:pPr marL="609600" indent="-609600" algn="ctr">
              <a:spcBef>
                <a:spcPct val="20000"/>
              </a:spcBef>
            </a:pPr>
            <a:endParaRPr lang="sr-Cyrl-CS" sz="3600" b="1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 algn="ctr">
              <a:spcBef>
                <a:spcPct val="20000"/>
              </a:spcBef>
            </a:pPr>
            <a:endParaRPr lang="sr-Cyrl-CS" sz="1200" b="1">
              <a:solidFill>
                <a:srgbClr val="014975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1140" name="Rectangle 4" descr="Water droplets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76200" cap="rnd">
            <a:solidFill>
              <a:srgbClr val="014975"/>
            </a:solidFill>
            <a:prstDash val="sysDot"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>
              <a:spcBef>
                <a:spcPct val="20000"/>
              </a:spcBef>
            </a:pPr>
            <a:endParaRPr lang="sr-Cyrl-CS" sz="360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endParaRPr lang="sr-Cyrl-CS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endParaRPr lang="sr-Cyrl-CS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endParaRPr lang="sr-Cyrl-CS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endParaRPr lang="sr-Cyrl-CS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r>
              <a:rPr lang="en" sz="3600" b="1">
                <a:solidFill>
                  <a:srgbClr val="014975"/>
                </a:solidFill>
                <a:latin typeface="Comic Sans MS" pitchFamily="66" charset="0"/>
              </a:rPr>
              <a:t> </a:t>
            </a:r>
            <a:r>
              <a:rPr lang="en" sz="3600" b="1">
                <a:solidFill>
                  <a:srgbClr val="C50B1D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✔</a:t>
            </a:r>
            <a:r>
              <a:rPr lang="en" sz="3600" b="1">
                <a:solidFill>
                  <a:srgbClr val="014975"/>
                </a:solidFill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" sz="4000" b="1">
                <a:solidFill>
                  <a:srgbClr val="01497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Corticosteroids</a:t>
            </a:r>
          </a:p>
          <a:p>
            <a:pPr marL="609600" indent="-609600">
              <a:spcBef>
                <a:spcPct val="20000"/>
              </a:spcBef>
            </a:pPr>
            <a:endParaRPr lang="sr-Cyrl-CS" sz="1600" b="1">
              <a:solidFill>
                <a:srgbClr val="014975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marL="1752600" lvl="3" indent="-381000">
              <a:spcBef>
                <a:spcPct val="20000"/>
              </a:spcBef>
              <a:buFontTx/>
              <a:buChar char="–"/>
            </a:pPr>
            <a:r>
              <a:rPr lang="en" sz="3600" b="1">
                <a:solidFill>
                  <a:srgbClr val="014975"/>
                </a:solidFill>
                <a:latin typeface="Comic Sans MS" pitchFamily="66" charset="0"/>
              </a:rPr>
              <a:t>There is no evidence that they increase survival</a:t>
            </a:r>
          </a:p>
          <a:p>
            <a:pPr marL="1752600" lvl="3" indent="-381000">
              <a:spcBef>
                <a:spcPct val="20000"/>
              </a:spcBef>
            </a:pPr>
            <a:endParaRPr lang="sr-Cyrl-CS" sz="1200" b="1">
              <a:solidFill>
                <a:srgbClr val="014975"/>
              </a:solidFill>
              <a:latin typeface="Comic Sans MS" pitchFamily="66" charset="0"/>
            </a:endParaRPr>
          </a:p>
          <a:p>
            <a:pPr marL="1752600" lvl="3" indent="-381000">
              <a:spcBef>
                <a:spcPct val="20000"/>
              </a:spcBef>
              <a:buFontTx/>
              <a:buChar char="–"/>
            </a:pPr>
            <a:r>
              <a:rPr lang="en" sz="3600" b="1">
                <a:solidFill>
                  <a:srgbClr val="014975"/>
                </a:solidFill>
                <a:latin typeface="Comic Sans MS" pitchFamily="66" charset="0"/>
              </a:rPr>
              <a:t>They can have a harmful effect</a:t>
            </a:r>
          </a:p>
          <a:p>
            <a:pPr marL="1371600" lvl="2" indent="-457200">
              <a:spcBef>
                <a:spcPct val="20000"/>
              </a:spcBef>
            </a:pPr>
            <a:endParaRPr lang="sr-Cyrl-CS" sz="3600" b="1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 algn="ctr">
              <a:spcBef>
                <a:spcPct val="20000"/>
              </a:spcBef>
            </a:pPr>
            <a:endParaRPr lang="sr-Cyrl-CS" sz="3600" b="1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 algn="ctr">
              <a:spcBef>
                <a:spcPct val="20000"/>
              </a:spcBef>
            </a:pPr>
            <a:endParaRPr lang="sr-Cyrl-CS" sz="1200" b="1">
              <a:solidFill>
                <a:srgbClr val="014975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7892" name="Rectangle 4" descr="Water droplets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76200" cap="rnd">
            <a:solidFill>
              <a:srgbClr val="014975"/>
            </a:solidFill>
            <a:prstDash val="sysDot"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3600">
              <a:solidFill>
                <a:srgbClr val="014975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600">
              <a:solidFill>
                <a:srgbClr val="014975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2000">
              <a:solidFill>
                <a:srgbClr val="014975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400" b="1" u="sng">
                <a:solidFill>
                  <a:srgbClr val="014975"/>
                </a:solidFill>
                <a:latin typeface="Comic Sans MS" pitchFamily="66" charset="0"/>
              </a:rPr>
              <a:t>SEVERE SEPSIS:</a:t>
            </a:r>
            <a:r>
              <a:rPr lang="en" sz="3600" b="1">
                <a:solidFill>
                  <a:srgbClr val="014975"/>
                </a:solidFill>
                <a:latin typeface="Comic Sans MS" pitchFamily="66" charset="0"/>
              </a:rPr>
              <a:t> </a:t>
            </a:r>
          </a:p>
          <a:p>
            <a:pPr marL="342900" indent="-342900" algn="ctr">
              <a:spcBef>
                <a:spcPct val="20000"/>
              </a:spcBef>
            </a:pPr>
            <a:endParaRPr lang="sr-Cyrl-CS" sz="1200" b="1">
              <a:solidFill>
                <a:srgbClr val="014975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3600" b="1">
                <a:solidFill>
                  <a:srgbClr val="014975"/>
                </a:solidFill>
                <a:latin typeface="Comic Sans MS" pitchFamily="66" charset="0"/>
              </a:rPr>
              <a:t>sepsis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" sz="4400" b="1">
                <a:solidFill>
                  <a:srgbClr val="014975"/>
                </a:solidFill>
                <a:latin typeface="Comic Sans MS" pitchFamily="66" charset="0"/>
              </a:rPr>
              <a:t>+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" sz="3600" b="1">
                <a:solidFill>
                  <a:srgbClr val="014975"/>
                </a:solidFill>
                <a:latin typeface="Comic Sans MS" pitchFamily="66" charset="0"/>
              </a:rPr>
              <a:t>failure of vital organs</a:t>
            </a:r>
            <a:endParaRPr lang="sr-Latn-CS" sz="3600" b="1">
              <a:solidFill>
                <a:srgbClr val="014975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3188" name="Rectangle 4" descr="Water droplets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76200" cap="rnd">
            <a:solidFill>
              <a:srgbClr val="014975"/>
            </a:solidFill>
            <a:prstDash val="sysDot"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>
              <a:spcBef>
                <a:spcPct val="20000"/>
              </a:spcBef>
            </a:pPr>
            <a:endParaRPr lang="sr-Cyrl-CS" dirty="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endParaRPr lang="sr-Cyrl-CS" sz="2000" dirty="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r>
              <a:rPr lang="en" sz="3600" b="1" dirty="0">
                <a:solidFill>
                  <a:srgbClr val="014975"/>
                </a:solidFill>
                <a:latin typeface="Comic Sans MS" pitchFamily="66" charset="0"/>
              </a:rPr>
              <a:t> </a:t>
            </a:r>
            <a:r>
              <a:rPr lang="en" sz="3600" b="1" dirty="0">
                <a:solidFill>
                  <a:srgbClr val="014975"/>
                </a:solidFill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" sz="4000" b="1" dirty="0">
                <a:solidFill>
                  <a:srgbClr val="01497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Hyperglycemia</a:t>
            </a:r>
          </a:p>
          <a:p>
            <a:pPr marL="609600" indent="-609600">
              <a:spcBef>
                <a:spcPct val="20000"/>
              </a:spcBef>
            </a:pPr>
            <a:endParaRPr lang="sr-Cyrl-CS" sz="2400" b="1" dirty="0">
              <a:solidFill>
                <a:srgbClr val="014975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marL="1371600" lvl="2" indent="-457200">
              <a:spcBef>
                <a:spcPct val="20000"/>
              </a:spcBef>
              <a:buFontTx/>
              <a:buChar char="•"/>
            </a:pPr>
            <a:r>
              <a:rPr lang="en" sz="3200" dirty="0">
                <a:solidFill>
                  <a:srgbClr val="014975"/>
                </a:solidFill>
                <a:latin typeface="Comic Sans MS" pitchFamily="66" charset="0"/>
              </a:rPr>
              <a:t>It has a procoagulant effect, induces apoptosis, weakens the function of neutrophils, increases the risk of infection and makes wound healing more difficult</a:t>
            </a:r>
          </a:p>
          <a:p>
            <a:pPr marL="1371600" lvl="2" indent="-457200">
              <a:spcBef>
                <a:spcPct val="20000"/>
              </a:spcBef>
            </a:pPr>
            <a:endParaRPr lang="sr-Cyrl-CS" sz="2000" dirty="0">
              <a:solidFill>
                <a:srgbClr val="014975"/>
              </a:solidFill>
              <a:latin typeface="Comic Sans MS" pitchFamily="66" charset="0"/>
            </a:endParaRPr>
          </a:p>
          <a:p>
            <a:pPr marL="1371600" lvl="2" indent="-457200">
              <a:spcBef>
                <a:spcPct val="20000"/>
              </a:spcBef>
              <a:buFontTx/>
              <a:buChar char="•"/>
            </a:pPr>
            <a:r>
              <a:rPr lang="en" sz="3200" dirty="0">
                <a:solidFill>
                  <a:srgbClr val="014975"/>
                </a:solidFill>
                <a:latin typeface="Comic Sans MS" pitchFamily="66" charset="0"/>
              </a:rPr>
              <a:t>In surgical patients with sepsis, it is useful to achieve euglycemia using </a:t>
            </a:r>
            <a:r>
              <a:rPr lang="en" sz="3200" b="1" dirty="0">
                <a:solidFill>
                  <a:srgbClr val="014975"/>
                </a:solidFill>
                <a:latin typeface="Comic Sans MS" pitchFamily="66" charset="0"/>
              </a:rPr>
              <a:t>insulin infusion </a:t>
            </a:r>
            <a:r>
              <a:rPr lang="en" sz="3600" b="1" dirty="0">
                <a:solidFill>
                  <a:srgbClr val="C50B1D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✔</a:t>
            </a:r>
            <a:endParaRPr lang="sr-Cyrl-CS" sz="3600" b="1" dirty="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 algn="ctr">
              <a:spcBef>
                <a:spcPct val="20000"/>
              </a:spcBef>
            </a:pPr>
            <a:endParaRPr lang="sr-Cyrl-CS" sz="3200" dirty="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 algn="ctr">
              <a:spcBef>
                <a:spcPct val="20000"/>
              </a:spcBef>
            </a:pPr>
            <a:endParaRPr lang="sr-Cyrl-CS" sz="1200" b="1" dirty="0">
              <a:solidFill>
                <a:srgbClr val="014975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5236" name="Rectangle 4" descr="Water droplets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76200" cap="rnd">
            <a:solidFill>
              <a:srgbClr val="014975"/>
            </a:solidFill>
            <a:prstDash val="sysDot"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>
              <a:spcBef>
                <a:spcPct val="20000"/>
              </a:spcBef>
            </a:pPr>
            <a:endParaRPr lang="sr-Cyrl-CS" dirty="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endParaRPr lang="sr-Cyrl-CS" sz="4000" dirty="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r>
              <a:rPr lang="en" sz="3600" b="1" dirty="0">
                <a:solidFill>
                  <a:srgbClr val="014975"/>
                </a:solidFill>
                <a:latin typeface="Comic Sans MS" pitchFamily="66" charset="0"/>
              </a:rPr>
              <a:t>  </a:t>
            </a:r>
            <a:r>
              <a:rPr lang="en" sz="3600" b="1" dirty="0">
                <a:solidFill>
                  <a:srgbClr val="C50B1D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✔</a:t>
            </a:r>
            <a:r>
              <a:rPr lang="en" sz="3600" b="1" dirty="0">
                <a:solidFill>
                  <a:srgbClr val="014975"/>
                </a:solidFill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" sz="4000" b="1" dirty="0">
                <a:solidFill>
                  <a:srgbClr val="01497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Dopamine</a:t>
            </a:r>
          </a:p>
          <a:p>
            <a:pPr marL="609600" indent="-609600">
              <a:spcBef>
                <a:spcPct val="20000"/>
              </a:spcBef>
            </a:pPr>
            <a:endParaRPr lang="sr-Cyrl-CS" sz="2400" b="1" dirty="0">
              <a:solidFill>
                <a:srgbClr val="014975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marL="1371600" lvl="2" indent="-457200">
              <a:spcBef>
                <a:spcPct val="20000"/>
              </a:spcBef>
              <a:buFontTx/>
              <a:buChar char="•"/>
            </a:pPr>
            <a:r>
              <a:rPr lang="en" sz="3200" dirty="0">
                <a:solidFill>
                  <a:srgbClr val="014975"/>
                </a:solidFill>
                <a:latin typeface="Comic Sans MS" pitchFamily="66" charset="0"/>
              </a:rPr>
              <a:t>It cannot prevent the onset of renal failure in sepsis</a:t>
            </a:r>
          </a:p>
          <a:p>
            <a:pPr marL="1371600" lvl="2" indent="-457200">
              <a:spcBef>
                <a:spcPct val="20000"/>
              </a:spcBef>
            </a:pPr>
            <a:endParaRPr lang="sr-Cyrl-CS" sz="3200" dirty="0">
              <a:solidFill>
                <a:srgbClr val="014975"/>
              </a:solidFill>
              <a:latin typeface="Comic Sans MS" pitchFamily="66" charset="0"/>
            </a:endParaRPr>
          </a:p>
          <a:p>
            <a:pPr marL="1371600" lvl="2" indent="-457200">
              <a:spcBef>
                <a:spcPct val="20000"/>
              </a:spcBef>
            </a:pPr>
            <a:endParaRPr lang="sr-Cyrl-CS" sz="1400" dirty="0">
              <a:solidFill>
                <a:srgbClr val="014975"/>
              </a:solidFill>
              <a:latin typeface="Comic Sans MS" pitchFamily="66" charset="0"/>
            </a:endParaRPr>
          </a:p>
          <a:p>
            <a:pPr marL="1371600" lvl="2" indent="-457200">
              <a:spcBef>
                <a:spcPct val="20000"/>
              </a:spcBef>
            </a:pPr>
            <a:r>
              <a:rPr lang="en" sz="3600" b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sym typeface="Wingdings 2"/>
              </a:rPr>
              <a:t></a:t>
            </a:r>
            <a:r>
              <a:rPr lang="en" sz="3600" b="1">
                <a:solidFill>
                  <a:srgbClr val="01497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sym typeface="Wingdings 2"/>
              </a:rPr>
              <a:t> </a:t>
            </a:r>
            <a:r>
              <a:rPr lang="en" sz="3600" b="1">
                <a:solidFill>
                  <a:srgbClr val="01497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Sodium bicarbonate</a:t>
            </a:r>
            <a:endParaRPr lang="sr-Cyrl-CS" sz="3600" dirty="0">
              <a:solidFill>
                <a:srgbClr val="014975"/>
              </a:solidFill>
              <a:latin typeface="Comic Sans MS" pitchFamily="66" charset="0"/>
            </a:endParaRPr>
          </a:p>
          <a:p>
            <a:pPr marL="1371600" lvl="2" indent="-457200">
              <a:spcBef>
                <a:spcPct val="20000"/>
              </a:spcBef>
            </a:pPr>
            <a:endParaRPr lang="sr-Cyrl-CS" sz="2000" dirty="0">
              <a:solidFill>
                <a:srgbClr val="014975"/>
              </a:solidFill>
              <a:latin typeface="Comic Sans MS" pitchFamily="66" charset="0"/>
            </a:endParaRPr>
          </a:p>
          <a:p>
            <a:pPr marL="1371600" lvl="2" indent="-457200">
              <a:spcBef>
                <a:spcPct val="20000"/>
              </a:spcBef>
              <a:buFontTx/>
              <a:buChar char="•"/>
            </a:pPr>
            <a:r>
              <a:rPr lang="en" sz="3200" dirty="0">
                <a:solidFill>
                  <a:srgbClr val="014975"/>
                </a:solidFill>
                <a:latin typeface="Comic Sans MS" pitchFamily="66" charset="0"/>
              </a:rPr>
              <a:t>Not worth applying</a:t>
            </a:r>
          </a:p>
          <a:p>
            <a:pPr marL="609600" indent="-609600" algn="ctr">
              <a:spcBef>
                <a:spcPct val="20000"/>
              </a:spcBef>
            </a:pPr>
            <a:endParaRPr lang="sr-Cyrl-CS" sz="3200" dirty="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 algn="ctr">
              <a:spcBef>
                <a:spcPct val="20000"/>
              </a:spcBef>
            </a:pPr>
            <a:endParaRPr lang="sr-Cyrl-CS" sz="1200" b="1" dirty="0">
              <a:solidFill>
                <a:srgbClr val="014975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7284" name="Rectangle 4" descr="Water droplets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76200" cap="rnd">
            <a:solidFill>
              <a:srgbClr val="014975"/>
            </a:solidFill>
            <a:prstDash val="sysDot"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>
              <a:spcBef>
                <a:spcPct val="20000"/>
              </a:spcBef>
            </a:pPr>
            <a:endParaRPr lang="sr-Cyrl-CS" dirty="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endParaRPr lang="sr-Cyrl-CS" sz="2000" dirty="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r>
              <a:rPr lang="en" sz="3600" b="1" dirty="0">
                <a:solidFill>
                  <a:srgbClr val="014975"/>
                </a:solidFill>
                <a:latin typeface="Comic Sans MS" pitchFamily="66" charset="0"/>
              </a:rPr>
              <a:t>  </a:t>
            </a:r>
            <a:r>
              <a:rPr lang="en" sz="3600" b="1" dirty="0">
                <a:solidFill>
                  <a:srgbClr val="C50B1D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✔</a:t>
            </a:r>
            <a:r>
              <a:rPr lang="en" sz="3600" b="1" dirty="0">
                <a:solidFill>
                  <a:srgbClr val="014975"/>
                </a:solidFill>
                <a:ea typeface="Arial Unicode MS" pitchFamily="34" charset="-128"/>
                <a:cs typeface="Arial Unicode MS" pitchFamily="34" charset="-128"/>
              </a:rPr>
              <a:t> If there is no active bleeding or coagulopathy, </a:t>
            </a:r>
            <a:r>
              <a:rPr lang="en" sz="3200" u="sng" dirty="0">
                <a:solidFill>
                  <a:srgbClr val="014975"/>
                </a:solidFill>
                <a:latin typeface="Comic Sans MS" pitchFamily="66" charset="0"/>
              </a:rPr>
              <a:t>prophylactic </a:t>
            </a:r>
            <a:r>
              <a:rPr lang="en" sz="3200" dirty="0">
                <a:solidFill>
                  <a:srgbClr val="014975"/>
                </a:solidFill>
                <a:latin typeface="Comic Sans MS" pitchFamily="66" charset="0"/>
              </a:rPr>
              <a:t>doses </a:t>
            </a:r>
            <a:r>
              <a:rPr lang="en" sz="3600" b="1" dirty="0">
                <a:solidFill>
                  <a:srgbClr val="014975"/>
                </a:solidFill>
                <a:latin typeface="Comic Sans MS" pitchFamily="66" charset="0"/>
              </a:rPr>
              <a:t>of heparin </a:t>
            </a:r>
            <a:r>
              <a:rPr lang="en" sz="3200" dirty="0">
                <a:solidFill>
                  <a:srgbClr val="014975"/>
                </a:solidFill>
                <a:latin typeface="Comic Sans MS" pitchFamily="66" charset="0"/>
              </a:rPr>
              <a:t>should be administered</a:t>
            </a:r>
          </a:p>
          <a:p>
            <a:pPr marL="1371600" lvl="2" indent="-457200">
              <a:spcBef>
                <a:spcPct val="20000"/>
              </a:spcBef>
            </a:pPr>
            <a:endParaRPr lang="sr-Cyrl-CS" sz="3600" dirty="0">
              <a:solidFill>
                <a:srgbClr val="014975"/>
              </a:solidFill>
              <a:latin typeface="Comic Sans MS" pitchFamily="66" charset="0"/>
            </a:endParaRPr>
          </a:p>
          <a:p>
            <a:pPr marL="1371600" lvl="2" indent="-457200">
              <a:spcBef>
                <a:spcPct val="20000"/>
              </a:spcBef>
            </a:pPr>
            <a:endParaRPr lang="sr-Cyrl-CS" sz="1400" dirty="0">
              <a:solidFill>
                <a:srgbClr val="014975"/>
              </a:solidFill>
              <a:latin typeface="Comic Sans MS" pitchFamily="66" charset="0"/>
            </a:endParaRPr>
          </a:p>
          <a:p>
            <a:pPr marL="1371600" lvl="2" indent="-457200">
              <a:spcBef>
                <a:spcPct val="20000"/>
              </a:spcBef>
            </a:pPr>
            <a:r>
              <a:rPr lang="en" sz="3600" b="1" dirty="0">
                <a:solidFill>
                  <a:srgbClr val="C50B1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✔</a:t>
            </a:r>
            <a:r>
              <a:rPr lang="en" sz="3600" b="1" dirty="0">
                <a:solidFill>
                  <a:srgbClr val="01497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3200" dirty="0">
                <a:solidFill>
                  <a:srgbClr val="014975"/>
                </a:solidFill>
                <a:latin typeface="Comic Sans MS" pitchFamily="66" charset="0"/>
              </a:rPr>
              <a:t>Prophylaxis of stress ulcers </a:t>
            </a:r>
            <a:r>
              <a:rPr lang="en" sz="3200" b="1" dirty="0">
                <a:solidFill>
                  <a:srgbClr val="014975"/>
                </a:solidFill>
                <a:latin typeface="Comic Sans MS" pitchFamily="66" charset="0"/>
              </a:rPr>
              <a:t>with H </a:t>
            </a:r>
            <a:r>
              <a:rPr lang="en" sz="3200" b="1" baseline="-25000" dirty="0">
                <a:solidFill>
                  <a:srgbClr val="014975"/>
                </a:solidFill>
                <a:latin typeface="Comic Sans MS" pitchFamily="66" charset="0"/>
              </a:rPr>
              <a:t>2 </a:t>
            </a:r>
            <a:r>
              <a:rPr lang="en" sz="3200" b="1" dirty="0">
                <a:solidFill>
                  <a:srgbClr val="014975"/>
                </a:solidFill>
                <a:latin typeface="Comic Sans MS" pitchFamily="66" charset="0"/>
              </a:rPr>
              <a:t>receptor antagonists</a:t>
            </a:r>
          </a:p>
          <a:p>
            <a:pPr marL="1371600" lvl="2" indent="-457200">
              <a:spcBef>
                <a:spcPct val="20000"/>
              </a:spcBef>
            </a:pPr>
            <a:endParaRPr lang="sr-Cyrl-CS" sz="3200" dirty="0">
              <a:solidFill>
                <a:srgbClr val="014975"/>
              </a:solidFill>
              <a:latin typeface="Comic Sans MS" pitchFamily="66" charset="0"/>
            </a:endParaRPr>
          </a:p>
          <a:p>
            <a:pPr marL="1371600" lvl="2" indent="-457200">
              <a:spcBef>
                <a:spcPct val="20000"/>
              </a:spcBef>
            </a:pPr>
            <a:r>
              <a:rPr lang="en" sz="3600" b="1" dirty="0">
                <a:solidFill>
                  <a:srgbClr val="C50B1D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✔</a:t>
            </a:r>
            <a:r>
              <a:rPr lang="en" sz="3200" dirty="0">
                <a:solidFill>
                  <a:srgbClr val="014975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3200" dirty="0">
                <a:solidFill>
                  <a:srgbClr val="014975"/>
                </a:solidFill>
                <a:latin typeface="Comic Sans MS" pitchFamily="66" charset="0"/>
              </a:rPr>
              <a:t>Administer enteral or parenteral nutrition</a:t>
            </a:r>
          </a:p>
          <a:p>
            <a:pPr marL="609600" indent="-609600" algn="ctr">
              <a:spcBef>
                <a:spcPct val="20000"/>
              </a:spcBef>
            </a:pPr>
            <a:endParaRPr lang="sr-Cyrl-CS" sz="3200" dirty="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 algn="ctr">
              <a:spcBef>
                <a:spcPct val="20000"/>
              </a:spcBef>
            </a:pPr>
            <a:endParaRPr lang="sr-Cyrl-CS" sz="1200" b="1" dirty="0">
              <a:solidFill>
                <a:srgbClr val="014975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9940" name="Rectangle 4" descr="Water droplets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76200" cap="rnd">
            <a:solidFill>
              <a:srgbClr val="014975"/>
            </a:solidFill>
            <a:prstDash val="sysDot"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3600">
              <a:solidFill>
                <a:srgbClr val="014975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600">
              <a:solidFill>
                <a:srgbClr val="014975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2000">
              <a:solidFill>
                <a:srgbClr val="014975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400" b="1" u="sng">
                <a:solidFill>
                  <a:srgbClr val="014975"/>
                </a:solidFill>
                <a:latin typeface="Comic Sans MS" pitchFamily="66" charset="0"/>
              </a:rPr>
              <a:t>SEPTIC SHOCK:</a:t>
            </a:r>
            <a:r>
              <a:rPr lang="en" sz="3600" b="1">
                <a:solidFill>
                  <a:srgbClr val="014975"/>
                </a:solidFill>
                <a:latin typeface="Comic Sans MS" pitchFamily="66" charset="0"/>
              </a:rPr>
              <a:t> </a:t>
            </a:r>
          </a:p>
          <a:p>
            <a:pPr marL="342900" indent="-342900" algn="ctr">
              <a:spcBef>
                <a:spcPct val="20000"/>
              </a:spcBef>
            </a:pPr>
            <a:endParaRPr lang="sr-Cyrl-CS" sz="1200" b="1">
              <a:solidFill>
                <a:srgbClr val="014975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3600" b="1">
                <a:solidFill>
                  <a:srgbClr val="014975"/>
                </a:solidFill>
                <a:latin typeface="Comic Sans MS" pitchFamily="66" charset="0"/>
              </a:rPr>
              <a:t>severe sepsis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" sz="4400" b="1">
                <a:solidFill>
                  <a:srgbClr val="014975"/>
                </a:solidFill>
                <a:latin typeface="Comic Sans MS" pitchFamily="66" charset="0"/>
              </a:rPr>
              <a:t>+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" sz="3600" b="1">
                <a:solidFill>
                  <a:srgbClr val="014975"/>
                </a:solidFill>
                <a:latin typeface="Comic Sans MS" pitchFamily="66" charset="0"/>
              </a:rPr>
              <a:t>hypotension despite adequate fluid replacement</a:t>
            </a:r>
            <a:endParaRPr lang="sr-Latn-CS" sz="3600" b="1">
              <a:solidFill>
                <a:srgbClr val="014975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1988" name="Rectangle 4" descr="Water droplets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76200" cap="rnd">
            <a:solidFill>
              <a:srgbClr val="014975"/>
            </a:solidFill>
            <a:prstDash val="sysDot"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>
              <a:spcBef>
                <a:spcPct val="20000"/>
              </a:spcBef>
            </a:pPr>
            <a:endParaRPr lang="sr-Cyrl-CS" sz="3600" dirty="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endParaRPr lang="sr-Cyrl-CS" sz="3600" dirty="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endParaRPr lang="sr-Cyrl-CS" sz="2000" dirty="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 algn="ctr">
              <a:spcBef>
                <a:spcPct val="20000"/>
              </a:spcBef>
            </a:pPr>
            <a:r>
              <a:rPr lang="en" sz="3600" b="1" u="sng" dirty="0">
                <a:solidFill>
                  <a:srgbClr val="014975"/>
                </a:solidFill>
                <a:latin typeface="Comic Sans MS" pitchFamily="66" charset="0"/>
              </a:rPr>
              <a:t>NECESSARY:</a:t>
            </a:r>
            <a:r>
              <a:rPr lang="en" sz="3600" b="1" dirty="0">
                <a:solidFill>
                  <a:srgbClr val="014975"/>
                </a:solidFill>
                <a:latin typeface="Comic Sans MS" pitchFamily="66" charset="0"/>
              </a:rPr>
              <a:t> </a:t>
            </a:r>
          </a:p>
          <a:p>
            <a:pPr marL="609600" indent="-609600" algn="ctr">
              <a:spcBef>
                <a:spcPct val="20000"/>
              </a:spcBef>
            </a:pPr>
            <a:endParaRPr lang="sr-Cyrl-CS" sz="2000" b="1" dirty="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 algn="ctr">
              <a:spcBef>
                <a:spcPct val="20000"/>
              </a:spcBef>
            </a:pPr>
            <a:endParaRPr lang="sr-Cyrl-CS" sz="1200" b="1" dirty="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 algn="ctr">
              <a:spcBef>
                <a:spcPct val="20000"/>
              </a:spcBef>
              <a:buFontTx/>
              <a:buAutoNum type="arabicPeriod"/>
            </a:pPr>
            <a:r>
              <a:rPr lang="en" sz="3600" b="1" dirty="0">
                <a:solidFill>
                  <a:srgbClr val="014975"/>
                </a:solidFill>
                <a:latin typeface="Comic Sans MS" pitchFamily="66" charset="0"/>
              </a:rPr>
              <a:t>Diagnosis within 6 hours</a:t>
            </a:r>
          </a:p>
          <a:p>
            <a:pPr marL="609600" indent="-609600" algn="ctr">
              <a:spcBef>
                <a:spcPct val="20000"/>
              </a:spcBef>
            </a:pPr>
            <a:endParaRPr lang="sr-Cyrl-CS" sz="2000" b="1" dirty="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r>
              <a:rPr lang="sr-Latn-RS" sz="3600" b="1" dirty="0">
                <a:solidFill>
                  <a:srgbClr val="014975"/>
                </a:solidFill>
                <a:latin typeface="Comic Sans MS" pitchFamily="66" charset="0"/>
              </a:rPr>
              <a:t>			</a:t>
            </a:r>
            <a:r>
              <a:rPr lang="en" sz="3600" b="1" dirty="0">
                <a:solidFill>
                  <a:srgbClr val="014975"/>
                </a:solidFill>
                <a:latin typeface="Comic Sans MS" pitchFamily="66" charset="0"/>
              </a:rPr>
              <a:t>2. Fast treatment</a:t>
            </a:r>
            <a:endParaRPr lang="sr-Latn-CS" sz="3600" b="1" dirty="0">
              <a:solidFill>
                <a:srgbClr val="014975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4036" name="Rectangle 4" descr="Water droplets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76200" cap="rnd">
            <a:solidFill>
              <a:srgbClr val="014975"/>
            </a:solidFill>
            <a:prstDash val="sysDot"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>
              <a:spcBef>
                <a:spcPct val="20000"/>
              </a:spcBef>
            </a:pPr>
            <a:endParaRPr lang="sr-Cyrl-CS" sz="3600" dirty="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endParaRPr lang="sr-Cyrl-CS" sz="3600" dirty="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endParaRPr lang="sr-Cyrl-CS" sz="3600" dirty="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endParaRPr lang="sr-Cyrl-CS" sz="2000" dirty="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 algn="ctr">
              <a:spcBef>
                <a:spcPct val="20000"/>
              </a:spcBef>
            </a:pPr>
            <a:r>
              <a:rPr lang="en" sz="4000" b="1" dirty="0">
                <a:solidFill>
                  <a:srgbClr val="014975"/>
                </a:solidFill>
                <a:latin typeface="Comic Sans MS" pitchFamily="66" charset="0"/>
              </a:rPr>
              <a:t>PATHOPHYSIOLOGY</a:t>
            </a:r>
          </a:p>
          <a:p>
            <a:pPr marL="609600" indent="-609600" algn="ctr">
              <a:spcBef>
                <a:spcPct val="20000"/>
              </a:spcBef>
            </a:pPr>
            <a:r>
              <a:rPr lang="sr-Latn-RS" sz="4000" b="1" dirty="0">
                <a:solidFill>
                  <a:srgbClr val="014975"/>
                </a:solidFill>
                <a:latin typeface="Comic Sans MS" pitchFamily="66" charset="0"/>
              </a:rPr>
              <a:t>OF </a:t>
            </a:r>
            <a:r>
              <a:rPr lang="en" sz="4000" b="1" dirty="0">
                <a:solidFill>
                  <a:srgbClr val="014975"/>
                </a:solidFill>
                <a:latin typeface="Comic Sans MS" pitchFamily="66" charset="0"/>
              </a:rPr>
              <a:t>SEPSIS</a:t>
            </a:r>
          </a:p>
          <a:p>
            <a:pPr marL="609600" indent="-609600" algn="ctr">
              <a:spcBef>
                <a:spcPct val="20000"/>
              </a:spcBef>
            </a:pPr>
            <a:endParaRPr lang="sr-Cyrl-CS" sz="2000" b="1" dirty="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 algn="ctr">
              <a:spcBef>
                <a:spcPct val="20000"/>
              </a:spcBef>
            </a:pPr>
            <a:endParaRPr lang="sr-Cyrl-CS" sz="1200" b="1" dirty="0">
              <a:solidFill>
                <a:srgbClr val="014975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6084" name="Rectangle 4" descr="Water droplets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76200" cap="rnd">
            <a:solidFill>
              <a:srgbClr val="014975"/>
            </a:solidFill>
            <a:prstDash val="sysDot"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>
              <a:spcBef>
                <a:spcPct val="20000"/>
              </a:spcBef>
            </a:pPr>
            <a:endParaRPr lang="sr-Cyrl-CS" sz="3600" dirty="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r>
              <a:rPr lang="en" sz="3200" b="1" dirty="0">
                <a:solidFill>
                  <a:srgbClr val="014975"/>
                </a:solidFill>
                <a:latin typeface="Comic Sans MS" pitchFamily="66" charset="0"/>
              </a:rPr>
              <a:t> </a:t>
            </a:r>
            <a:endParaRPr lang="en-US" sz="3200" b="1" dirty="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r>
              <a:rPr lang="en" sz="3200" b="1" dirty="0">
                <a:solidFill>
                  <a:srgbClr val="014975"/>
                </a:solidFill>
                <a:latin typeface="Comic Sans MS" pitchFamily="66" charset="0"/>
              </a:rPr>
              <a:t> Characteristic molecules on microorganisms </a:t>
            </a:r>
            <a:r>
              <a:rPr lang="en" sz="3200" dirty="0">
                <a:solidFill>
                  <a:srgbClr val="014975"/>
                </a:solidFill>
                <a:latin typeface="Comic Sans MS" pitchFamily="66" charset="0"/>
              </a:rPr>
              <a:t>( e</a:t>
            </a:r>
            <a:r>
              <a:rPr lang="sr-Latn-RS" sz="3200" dirty="0">
                <a:solidFill>
                  <a:srgbClr val="014975"/>
                </a:solidFill>
                <a:latin typeface="Comic Sans MS" pitchFamily="66" charset="0"/>
              </a:rPr>
              <a:t>.</a:t>
            </a:r>
            <a:r>
              <a:rPr lang="en" sz="3200" dirty="0">
                <a:solidFill>
                  <a:srgbClr val="014975"/>
                </a:solidFill>
                <a:latin typeface="Comic Sans MS" pitchFamily="66" charset="0"/>
              </a:rPr>
              <a:t>g</a:t>
            </a:r>
            <a:r>
              <a:rPr lang="sr-Latn-RS" sz="3200" dirty="0">
                <a:solidFill>
                  <a:srgbClr val="014975"/>
                </a:solidFill>
                <a:latin typeface="Comic Sans MS" pitchFamily="66" charset="0"/>
              </a:rPr>
              <a:t>.,</a:t>
            </a:r>
            <a:r>
              <a:rPr lang="en" sz="3200" dirty="0">
                <a:solidFill>
                  <a:srgbClr val="014975"/>
                </a:solidFill>
                <a:latin typeface="Comic Sans MS" pitchFamily="66" charset="0"/>
              </a:rPr>
              <a:t> peptidoglycans , lipopolysaccharides ) </a:t>
            </a:r>
            <a:r>
              <a:rPr lang="en" sz="3200" b="1" dirty="0">
                <a:solidFill>
                  <a:srgbClr val="014975"/>
                </a:solidFill>
                <a:latin typeface="Comic Sans MS" pitchFamily="66" charset="0"/>
              </a:rPr>
              <a:t>react with </a:t>
            </a:r>
            <a:r>
              <a:rPr lang="en" sz="3200" b="1" dirty="0">
                <a:solidFill>
                  <a:srgbClr val="014975"/>
                </a:solidFill>
                <a:latin typeface="Amaze" pitchFamily="34" charset="0"/>
              </a:rPr>
              <a:t>" </a:t>
            </a:r>
            <a:r>
              <a:rPr lang="en" sz="3200" b="1" dirty="0">
                <a:solidFill>
                  <a:srgbClr val="014975"/>
                </a:solidFill>
                <a:latin typeface="Comic Sans MS" pitchFamily="66" charset="0"/>
              </a:rPr>
              <a:t>toll </a:t>
            </a:r>
            <a:r>
              <a:rPr lang="en" sz="3200" b="1" dirty="0">
                <a:solidFill>
                  <a:srgbClr val="014975"/>
                </a:solidFill>
                <a:latin typeface="Amaze" pitchFamily="34" charset="0"/>
              </a:rPr>
              <a:t>"</a:t>
            </a:r>
            <a:r>
              <a:rPr lang="en" sz="3200" b="1" dirty="0">
                <a:solidFill>
                  <a:srgbClr val="014975"/>
                </a:solidFill>
              </a:rPr>
              <a:t> </a:t>
            </a:r>
            <a:r>
              <a:rPr lang="en" sz="3200" b="1" dirty="0">
                <a:solidFill>
                  <a:srgbClr val="014975"/>
                </a:solidFill>
                <a:latin typeface="Comic Sans MS" pitchFamily="66" charset="0"/>
              </a:rPr>
              <a:t>receptors on immune cells </a:t>
            </a:r>
            <a:r>
              <a:rPr lang="en" sz="3200" dirty="0">
                <a:solidFill>
                  <a:srgbClr val="014975"/>
                </a:solidFill>
                <a:latin typeface="Comic Sans MS" pitchFamily="66" charset="0"/>
              </a:rPr>
              <a:t>( </a:t>
            </a:r>
            <a:r>
              <a:rPr lang="en" sz="3200" b="1" dirty="0">
                <a:solidFill>
                  <a:srgbClr val="014975"/>
                </a:solidFill>
                <a:latin typeface="Amaze" pitchFamily="34" charset="0"/>
              </a:rPr>
              <a:t>" </a:t>
            </a:r>
            <a:r>
              <a:rPr lang="en" sz="3200" dirty="0">
                <a:solidFill>
                  <a:srgbClr val="014975"/>
                </a:solidFill>
                <a:latin typeface="Comic Sans MS" pitchFamily="66" charset="0"/>
              </a:rPr>
              <a:t>toll-like </a:t>
            </a:r>
            <a:r>
              <a:rPr lang="en" sz="3200" b="1" dirty="0">
                <a:solidFill>
                  <a:srgbClr val="014975"/>
                </a:solidFill>
                <a:latin typeface="Amaze" pitchFamily="34" charset="0"/>
              </a:rPr>
              <a:t>"</a:t>
            </a:r>
            <a:r>
              <a:rPr lang="en" sz="3200" dirty="0">
                <a:solidFill>
                  <a:srgbClr val="014975"/>
                </a:solidFill>
                <a:latin typeface="Comic Sans MS" pitchFamily="66" charset="0"/>
              </a:rPr>
              <a:t> receptors ) </a:t>
            </a:r>
            <a:r>
              <a:rPr lang="en" sz="3200" b="1" dirty="0">
                <a:solidFill>
                  <a:srgbClr val="014975"/>
                </a:solidFill>
                <a:latin typeface="Comic Sans MS" pitchFamily="66" charset="0"/>
              </a:rPr>
              <a:t>, e.g. TLR </a:t>
            </a:r>
            <a:r>
              <a:rPr lang="en" sz="3200" b="1" baseline="-25000" dirty="0">
                <a:solidFill>
                  <a:srgbClr val="014975"/>
                </a:solidFill>
                <a:latin typeface="Comic Sans MS" pitchFamily="66" charset="0"/>
              </a:rPr>
              <a:t>2</a:t>
            </a:r>
            <a:r>
              <a:rPr lang="en" sz="3200" b="1" dirty="0">
                <a:solidFill>
                  <a:srgbClr val="014975"/>
                </a:solidFill>
                <a:latin typeface="Comic Sans MS" pitchFamily="66" charset="0"/>
              </a:rPr>
              <a:t> with peptidoglycan G </a:t>
            </a:r>
            <a:r>
              <a:rPr lang="en" sz="3200" b="1" baseline="30000" dirty="0">
                <a:solidFill>
                  <a:srgbClr val="014975"/>
                </a:solidFill>
                <a:latin typeface="Comic Sans MS" pitchFamily="66" charset="0"/>
              </a:rPr>
              <a:t>+</a:t>
            </a:r>
            <a:r>
              <a:rPr lang="en" sz="3200" b="1" dirty="0">
                <a:solidFill>
                  <a:srgbClr val="014975"/>
                </a:solidFill>
                <a:latin typeface="Comic Sans MS" pitchFamily="66" charset="0"/>
              </a:rPr>
              <a:t> bacteria, and TLR </a:t>
            </a:r>
            <a:r>
              <a:rPr lang="en" sz="3200" b="1" baseline="-25000" dirty="0">
                <a:solidFill>
                  <a:srgbClr val="014975"/>
                </a:solidFill>
                <a:latin typeface="Comic Sans MS" pitchFamily="66" charset="0"/>
              </a:rPr>
              <a:t>4 </a:t>
            </a:r>
            <a:r>
              <a:rPr lang="en" sz="3200" b="1" dirty="0">
                <a:solidFill>
                  <a:srgbClr val="014975"/>
                </a:solidFill>
                <a:latin typeface="Comic Sans MS" pitchFamily="66" charset="0"/>
              </a:rPr>
              <a:t>with lipopolysaccharide G </a:t>
            </a:r>
            <a:r>
              <a:rPr lang="en" sz="3200" b="1" baseline="30000" dirty="0">
                <a:solidFill>
                  <a:srgbClr val="014975"/>
                </a:solidFill>
                <a:latin typeface="Comic Sans MS" pitchFamily="66" charset="0"/>
              </a:rPr>
              <a:t>-</a:t>
            </a:r>
            <a:r>
              <a:rPr lang="en" sz="3200" b="1" dirty="0">
                <a:solidFill>
                  <a:srgbClr val="014975"/>
                </a:solidFill>
                <a:latin typeface="Comic Sans MS" pitchFamily="66" charset="0"/>
              </a:rPr>
              <a:t> bacteria</a:t>
            </a:r>
          </a:p>
          <a:p>
            <a:pPr marL="609600" indent="-609600">
              <a:spcBef>
                <a:spcPct val="20000"/>
              </a:spcBef>
            </a:pPr>
            <a:endParaRPr lang="sr-Cyrl-CS" sz="2000" b="1" dirty="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endParaRPr lang="sr-Cyrl-CS" sz="1200" b="1" dirty="0">
              <a:solidFill>
                <a:srgbClr val="014975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8132" name="Rectangle 4" descr="Water droplets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76200" cap="rnd">
            <a:solidFill>
              <a:srgbClr val="014975"/>
            </a:solidFill>
            <a:prstDash val="sysDot"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>
              <a:spcBef>
                <a:spcPct val="20000"/>
              </a:spcBef>
            </a:pPr>
            <a:endParaRPr lang="sr-Cyrl-CS" sz="3600" dirty="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endParaRPr lang="sr-Cyrl-CS" sz="3600" dirty="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r>
              <a:rPr lang="en" sz="3600" b="1" dirty="0">
                <a:solidFill>
                  <a:srgbClr val="014975"/>
                </a:solidFill>
                <a:latin typeface="Comic Sans MS" pitchFamily="66" charset="0"/>
              </a:rPr>
              <a:t>The consequence is the expression of pro-inflammatory molecules</a:t>
            </a:r>
          </a:p>
          <a:p>
            <a:pPr marL="609600" indent="-609600">
              <a:spcBef>
                <a:spcPct val="20000"/>
              </a:spcBef>
            </a:pPr>
            <a:endParaRPr lang="sr-Cyrl-CS" sz="3600" b="1" dirty="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r>
              <a:rPr lang="en" sz="3600" b="1" dirty="0">
                <a:solidFill>
                  <a:srgbClr val="014975"/>
                </a:solidFill>
                <a:latin typeface="Comic Sans MS" pitchFamily="66" charset="0"/>
              </a:rPr>
              <a:t>tumor necrosis factor (TNF- </a:t>
            </a:r>
            <a:r>
              <a:rPr lang="en" sz="3600" b="1" dirty="0">
                <a:solidFill>
                  <a:srgbClr val="014975"/>
                </a:solidFill>
                <a:latin typeface="Comic Sans MS" pitchFamily="66" charset="0"/>
                <a:sym typeface="Symbol" pitchFamily="18" charset="2"/>
              </a:rPr>
              <a:t> </a:t>
            </a:r>
            <a:r>
              <a:rPr lang="en" sz="3600" b="1" dirty="0">
                <a:solidFill>
                  <a:srgbClr val="014975"/>
                </a:solidFill>
                <a:latin typeface="Comic Sans MS" pitchFamily="66" charset="0"/>
              </a:rPr>
              <a:t>) and interleukin-1</a:t>
            </a:r>
            <a:r>
              <a:rPr lang="en" sz="3600" b="1" dirty="0">
                <a:solidFill>
                  <a:srgbClr val="014975"/>
                </a:solidFill>
                <a:latin typeface="Comic Sans MS" pitchFamily="66" charset="0"/>
                <a:sym typeface="Symbol" pitchFamily="18" charset="2"/>
              </a:rPr>
              <a:t></a:t>
            </a:r>
            <a:r>
              <a:rPr lang="en" sz="3600" b="1" baseline="30000" dirty="0">
                <a:solidFill>
                  <a:srgbClr val="014975"/>
                </a:solidFill>
                <a:latin typeface="Comic Sans MS" pitchFamily="66" charset="0"/>
                <a:sym typeface="Symbol" pitchFamily="18" charset="2"/>
              </a:rPr>
              <a:t> </a:t>
            </a:r>
            <a:r>
              <a:rPr lang="en" sz="3600" b="1" dirty="0">
                <a:solidFill>
                  <a:srgbClr val="014975"/>
                </a:solidFill>
                <a:latin typeface="Comic Sans MS" pitchFamily="66" charset="0"/>
              </a:rPr>
              <a:t>, but also anti-inflammatory molecules (interleukin 10)</a:t>
            </a:r>
            <a:endParaRPr lang="sr-Cyrl-CS" sz="3600" b="1" dirty="0">
              <a:solidFill>
                <a:srgbClr val="014975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 marL="609600" indent="-609600">
              <a:spcBef>
                <a:spcPct val="20000"/>
              </a:spcBef>
            </a:pPr>
            <a:endParaRPr lang="sr-Cyrl-CS" sz="2000" b="1" dirty="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endParaRPr lang="sr-Cyrl-CS" sz="1200" b="1" dirty="0">
              <a:solidFill>
                <a:srgbClr val="014975"/>
              </a:solidFill>
              <a:latin typeface="Comic Sans MS" pitchFamily="66" charset="0"/>
            </a:endParaRPr>
          </a:p>
        </p:txBody>
      </p:sp>
      <p:sp>
        <p:nvSpPr>
          <p:cNvPr id="48133" name="AutoShape 5"/>
          <p:cNvSpPr>
            <a:spLocks noChangeArrowheads="1"/>
          </p:cNvSpPr>
          <p:nvPr/>
        </p:nvSpPr>
        <p:spPr bwMode="auto">
          <a:xfrm>
            <a:off x="4211638" y="2781300"/>
            <a:ext cx="360362" cy="431800"/>
          </a:xfrm>
          <a:prstGeom prst="downArrow">
            <a:avLst>
              <a:gd name="adj1" fmla="val 50000"/>
              <a:gd name="adj2" fmla="val 29956"/>
            </a:avLst>
          </a:prstGeom>
          <a:solidFill>
            <a:srgbClr val="014975"/>
          </a:solidFill>
          <a:ln w="9525">
            <a:solidFill>
              <a:srgbClr val="014975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en-US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0180" name="Rectangle 4" descr="Water droplets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76200" cap="rnd">
            <a:solidFill>
              <a:srgbClr val="014975"/>
            </a:solidFill>
            <a:prstDash val="sysDot"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>
              <a:spcBef>
                <a:spcPct val="20000"/>
              </a:spcBef>
            </a:pPr>
            <a:endParaRPr lang="sr-Cyrl-CS" sz="360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endParaRPr lang="sr-Cyrl-CS" sz="360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endParaRPr lang="sr-Cyrl-CS" sz="3600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r>
              <a:rPr lang="en" sz="3600" b="1">
                <a:solidFill>
                  <a:srgbClr val="014975"/>
                </a:solidFill>
                <a:latin typeface="Comic Sans MS" pitchFamily="66" charset="0"/>
              </a:rPr>
              <a:t>Proinflammatory cytokines increase the expression of adhesion molecules on neutrophils and endothelial cells</a:t>
            </a:r>
          </a:p>
          <a:p>
            <a:pPr marL="609600" indent="-609600">
              <a:spcBef>
                <a:spcPct val="20000"/>
              </a:spcBef>
            </a:pPr>
            <a:endParaRPr lang="sr-Cyrl-CS" sz="3600" b="1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r>
              <a:rPr lang="en" sz="3600" b="1">
                <a:solidFill>
                  <a:srgbClr val="014975"/>
                </a:solidFill>
                <a:latin typeface="Comic Sans MS" pitchFamily="66" charset="0"/>
              </a:rPr>
              <a:t> </a:t>
            </a:r>
            <a:endParaRPr lang="sr-Cyrl-CS" sz="2000" b="1">
              <a:solidFill>
                <a:srgbClr val="014975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endParaRPr lang="sr-Cyrl-CS" sz="1200" b="1">
              <a:solidFill>
                <a:srgbClr val="014975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322</TotalTime>
  <Words>826</Words>
  <Application>Microsoft Office PowerPoint</Application>
  <PresentationFormat>On-screen Show (4:3)</PresentationFormat>
  <Paragraphs>270</Paragraphs>
  <Slides>32</Slides>
  <Notes>32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8" baseType="lpstr">
      <vt:lpstr>Amaze</vt:lpstr>
      <vt:lpstr>Arial</vt:lpstr>
      <vt:lpstr>Arial Unicode MS</vt:lpstr>
      <vt:lpstr>Calibri</vt:lpstr>
      <vt:lpstr>Comic Sans MS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Xp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</dc:creator>
  <cp:lastModifiedBy>Boj</cp:lastModifiedBy>
  <cp:revision>35</cp:revision>
  <dcterms:created xsi:type="dcterms:W3CDTF">2011-03-30T12:47:20Z</dcterms:created>
  <dcterms:modified xsi:type="dcterms:W3CDTF">2023-07-29T19:07:37Z</dcterms:modified>
</cp:coreProperties>
</file>