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72DDD-55F5-46A3-BE14-0DD854BCD34C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550EC-300C-4D95-A3D3-724564277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F75180-C75D-46F2-8953-0E06A10E4CA6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BA0AA5-54D2-44BC-BEC6-E54A41AC9FD8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C1A916-A145-4807-82D5-B034B71E7E43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7DC9FC-6DE6-4976-A63D-0FCD5BF8C413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78A54-C4A5-43B5-B6C3-2792C8F2BC8B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7D5497-CF92-472C-999A-0C81DB122764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BDAF9A-348F-49EF-B824-DAB9CFE27E58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F7813A-537E-4F7D-973A-5A5B1049017F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BDB018-AF3C-42A9-BAA1-E5EAF631282F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2DF724-DFE1-496C-9951-963EEA8ACBB4}" type="slidenum">
              <a:rPr lang="sr-Latn-CS"/>
              <a:pPr/>
              <a:t>18</a:t>
            </a:fld>
            <a:endParaRPr lang="sr-Latn-C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D6A21-390A-4FB3-9D92-D77E54839669}" type="slidenum">
              <a:rPr lang="sr-Latn-CS"/>
              <a:pPr/>
              <a:t>19</a:t>
            </a:fld>
            <a:endParaRPr lang="sr-Latn-C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2BF971-7DD7-40FB-B6B1-E948188CCA88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7CD66-31DD-4C80-AD2B-332DDBD77F37}" type="slidenum">
              <a:rPr lang="sr-Latn-CS"/>
              <a:pPr/>
              <a:t>20</a:t>
            </a:fld>
            <a:endParaRPr lang="sr-Latn-C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37468C-9D8F-46F9-9550-CF725C9A6FA8}" type="slidenum">
              <a:rPr lang="sr-Latn-CS"/>
              <a:pPr/>
              <a:t>21</a:t>
            </a:fld>
            <a:endParaRPr lang="sr-Latn-C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19E563-247F-4587-A9B3-25155D7F8173}" type="slidenum">
              <a:rPr lang="sr-Latn-CS"/>
              <a:pPr/>
              <a:t>22</a:t>
            </a:fld>
            <a:endParaRPr lang="sr-Latn-C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6D34D0-E973-4141-80E9-F22A43CAD2E5}" type="slidenum">
              <a:rPr lang="sr-Latn-CS"/>
              <a:pPr/>
              <a:t>23</a:t>
            </a:fld>
            <a:endParaRPr lang="sr-Latn-C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3D8E68-6FF6-4570-8FA5-33D86B91B298}" type="slidenum">
              <a:rPr lang="sr-Latn-CS"/>
              <a:pPr/>
              <a:t>24</a:t>
            </a:fld>
            <a:endParaRPr lang="sr-Latn-C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D7135F-0B0F-4F8C-B90C-6896D4C1EC0A}" type="slidenum">
              <a:rPr lang="sr-Latn-CS"/>
              <a:pPr/>
              <a:t>25</a:t>
            </a:fld>
            <a:endParaRPr lang="sr-Latn-C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F8756D-5826-459A-AD4B-29FE1C312D85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FBBA0C-6586-4400-BDD8-5E8CF7605C8B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128EDC-207B-44AC-B4EB-DB447137ABE2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25984-8CA4-4B09-A084-C0EC34C2A5B4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525BC0-0F54-4749-873F-289DAA8D85E3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DE4CD9-DBB6-4A78-A42E-B24257B805F6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F2ACA-C0C3-4095-8C1C-A2079DA9136D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15F7E-988D-4F30-A40E-140EF0CF8D4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9B009-FE6D-43AD-9387-79007C424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ZEN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 anchor="ctr"/>
          <a:lstStyle/>
          <a:p>
            <a:r>
              <a:rPr lang="en" sz="44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ACUTE PYE</a:t>
            </a:r>
            <a:r>
              <a:rPr lang="sr-Latn-RS" sz="44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</a:t>
            </a:r>
            <a:r>
              <a:rPr lang="en" sz="44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ONEPHRITIS AND PNEUMONIA</a:t>
            </a:r>
          </a:p>
          <a:p>
            <a:endParaRPr lang="en-US" sz="18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28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Prof. Slobodan Janković</a:t>
            </a:r>
            <a:endParaRPr lang="sr-Latn-CS" sz="2800" b="1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4479925" y="329247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endParaRPr lang="sr-Cyrl-CS" sz="1200">
              <a:solidFill>
                <a:srgbClr val="008080"/>
              </a:solidFill>
              <a:latin typeface="Comic Sans MS" pitchFamily="66" charset="0"/>
            </a:endParaRPr>
          </a:p>
        </p:txBody>
      </p:sp>
      <p:sp>
        <p:nvSpPr>
          <p:cNvPr id="52229" name="Rectangle 5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00808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has not recently received antibiotics: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macrolide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doxycycline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the patient received antibiotics in the last 3 months: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respiratory quinolone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(moxifloxacin, gatifloxacin, levofloxacin or gemifloxacin) or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azithromycin + amoxicillin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in an increasing dose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endParaRPr lang="sr-Cyrl-CS" sz="3600" dirty="0">
              <a:solidFill>
                <a:srgbClr val="008080"/>
              </a:solidFill>
              <a:latin typeface="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CHOICE OF MEDICATION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(patient with comorbidity – diabetes, heart failure...)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</a:t>
            </a:r>
            <a:endParaRPr lang="sr-Cyrl-CS" sz="3600" dirty="0">
              <a:solidFill>
                <a:srgbClr val="008080"/>
              </a:solidFill>
              <a:latin typeface="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4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dirty="0">
                <a:solidFill>
                  <a:srgbClr val="00808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has not recently received antibiotics: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azithromycin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respiratory quinolone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 </a:t>
            </a:r>
            <a:r>
              <a:rPr lang="en" sz="3600" dirty="0">
                <a:solidFill>
                  <a:srgbClr val="00808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the patient received antibiotics in the last 3 months: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respiratory quinolone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azithromycin + β- lactam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(AM-</a:t>
            </a:r>
            <a:r>
              <a:rPr lang="sr-Latn-RS" sz="3600" dirty="0">
                <a:solidFill>
                  <a:srgbClr val="008080"/>
                </a:solidFill>
                <a:latin typeface="Comic Sans MS" pitchFamily="66" charset="0"/>
              </a:rPr>
              <a:t>CL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, cefuroxime)</a:t>
            </a: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endParaRPr lang="sr-Cyrl-CS" sz="3600" dirty="0">
              <a:solidFill>
                <a:srgbClr val="008080"/>
              </a:solidFill>
              <a:latin typeface="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2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Suspected aspiration: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amoxicillin-clavul</a:t>
            </a:r>
            <a:r>
              <a:rPr lang="sr-Latn-RS" sz="3600" dirty="0">
                <a:solidFill>
                  <a:srgbClr val="FF6699"/>
                </a:solidFill>
                <a:latin typeface="Comic Sans MS" pitchFamily="66" charset="0"/>
              </a:rPr>
              <a:t>a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nate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clindamycin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Influenza with superinfection: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β -lactam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respiratory fluoroquinolone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       </a:t>
            </a: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20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CHOICE OF MEDICATION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(patient hospitalized)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</a:t>
            </a:r>
            <a:endParaRPr lang="sr-Cyrl-CS" sz="3600" dirty="0">
              <a:solidFill>
                <a:srgbClr val="008080"/>
              </a:solidFill>
              <a:latin typeface="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8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has not recently received antibiotics: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respiratory fluoroquinolone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azithromycin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+ β -lactam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( 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III generation cephalosporin or ertapenem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)</a:t>
            </a:r>
            <a:endParaRPr lang="sr-Cyrl-CS" sz="36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the patient received antibiotics in the last 3 months: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azithromycin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+ β -lactam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respiratory quinolone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           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      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       </a:t>
            </a: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6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CHOICE OF MEDICATION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(patient hospitalized in intensive care)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</a:t>
            </a:r>
            <a:endParaRPr lang="sr-Cyrl-CS" sz="3600" dirty="0">
              <a:solidFill>
                <a:srgbClr val="008080"/>
              </a:solidFill>
              <a:latin typeface="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4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dirty="0">
              <a:solidFill>
                <a:srgbClr val="00808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        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No pseudomonas:</a:t>
            </a:r>
          </a:p>
          <a:p>
            <a:pPr marL="342900" indent="-342900">
              <a:spcBef>
                <a:spcPct val="20000"/>
              </a:spcBef>
            </a:pPr>
            <a:endParaRPr lang="sr-Cyrl-CS" sz="8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β -lactam + azithromycin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     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or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                       </a:t>
            </a:r>
            <a:endParaRPr lang="sr-Latn-RS" sz="32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sr-Latn-RS" sz="3200" dirty="0">
                <a:solidFill>
                  <a:srgbClr val="FF66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respiratory fluoroquinolone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                         </a:t>
            </a:r>
            <a:r>
              <a:rPr lang="en" sz="3200" dirty="0">
                <a:solidFill>
                  <a:srgbClr val="FF66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±</a:t>
            </a:r>
            <a:r>
              <a:rPr lang="en" sz="3200" dirty="0">
                <a:solidFill>
                  <a:srgbClr val="FF6699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clindamycin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endParaRPr lang="sr-Cyrl-CS" sz="32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2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         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There </a:t>
            </a:r>
            <a:r>
              <a:rPr lang="sr-Latn-RS" sz="3600" b="1" dirty="0">
                <a:solidFill>
                  <a:srgbClr val="008080"/>
                </a:solidFill>
                <a:latin typeface="Comic Sans MS" pitchFamily="66" charset="0"/>
              </a:rPr>
              <a:t>is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 pseudomonas:</a:t>
            </a: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dirty="0">
                <a:solidFill>
                  <a:srgbClr val="0080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antipseudomonas drug 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(piperacillin-tazobactam, imipenem, meropenem or cefepime)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+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ciprofloxacin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antipseudomonas drug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+ aminoglycoside + respiratory fluoroquinolone 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or 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macrolide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      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       </a:t>
            </a: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60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008080"/>
              </a:solidFill>
              <a:latin typeface="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600" dirty="0">
                <a:solidFill>
                  <a:srgbClr val="0080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Start antibiotic therapy in the first 4 hours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sr-Latn-RS" sz="3600" dirty="0">
                <a:solidFill>
                  <a:srgbClr val="00808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Patients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&gt; 50 years. and others at risk of complications should be vaccinated against influenza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The pneumococcal vaccine is indicated for those over 65 years of age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      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       </a:t>
            </a: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4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336699"/>
                </a:solidFill>
                <a:latin typeface="Comic Sans MS" pitchFamily="66" charset="0"/>
              </a:rPr>
              <a:t>UNCOMPLICATED CYSTITIS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endParaRPr lang="sr-Cyrl-CS" sz="36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✱</a:t>
            </a:r>
            <a:r>
              <a:rPr lang="en" sz="3600" dirty="0">
                <a:solidFill>
                  <a:srgbClr val="336699"/>
                </a:solidFill>
                <a:latin typeface=""/>
              </a:rPr>
              <a:t> 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it is enough to treat with antibiotics for 3 days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✱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Trimethoprim-sulfometaxazole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is the drug of choice if resistance is &lt; 20%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✱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Ofloxacin</a:t>
            </a:r>
            <a:r>
              <a:rPr lang="en" sz="3600" dirty="0">
                <a:solidFill>
                  <a:srgbClr val="FF7C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and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ciprofloxacin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are alternatives, if the resistance is &gt; 20%</a:t>
            </a:r>
            <a:endParaRPr lang="sr-Latn-CS" sz="3600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8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HOSPITAL PNEUMONIA,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PNEUMONIA </a:t>
            </a:r>
            <a:r>
              <a:rPr lang="sr-Latn-RS" sz="36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ASSOCIATED WITH </a:t>
            </a:r>
            <a:r>
              <a:rPr lang="en" sz="36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ARTIFICIAL VENTILATION</a:t>
            </a:r>
          </a:p>
          <a:p>
            <a:pPr marL="342900" indent="-342900" algn="ctr">
              <a:spcBef>
                <a:spcPct val="20000"/>
              </a:spcBef>
            </a:pPr>
            <a:r>
              <a:rPr lang="sr-Latn-RS" sz="36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AND</a:t>
            </a:r>
            <a:endParaRPr lang="en" sz="3600" b="1" dirty="0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PNEUMONIA ASSOCIATED WITH HEALTH CARE</a:t>
            </a:r>
            <a:endParaRPr lang="sr-Latn-CS" sz="3600" b="1" dirty="0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6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Risk factors for multidrug-resistant pathogens: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antibiotic in the previous 90 days</a:t>
            </a:r>
            <a:endParaRPr lang="en-U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hospitalization &gt; 5 days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high resistance of bacteria in intensive care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hospitalization for at least 2 days in the last 90 days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stay in a nursing home</a:t>
            </a:r>
            <a:endParaRPr lang="sr-Latn-CS" sz="3600" dirty="0">
              <a:solidFill>
                <a:srgbClr val="00808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Risk factors for multidrug-resistant pathogens: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home infusion therapy</a:t>
            </a:r>
            <a:endParaRPr lang="en-U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dialysis in the last 30 days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home wound care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a family member with a multidrug-resistant pathogen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immunosuppressive therapy</a:t>
            </a:r>
            <a:endParaRPr lang="sr-Latn-CS" sz="3600" dirty="0">
              <a:solidFill>
                <a:srgbClr val="00808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852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008080"/>
              </a:solidFill>
              <a:latin typeface="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1000" b="1" dirty="0">
                <a:solidFill>
                  <a:srgbClr val="008080"/>
                </a:solidFill>
                <a:latin typeface="Comic Sans MS" pitchFamily="66" charset="0"/>
              </a:rPr>
              <a:t>            </a:t>
            </a: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Before antibiotic therapy, take a culture of secretions from the lower respiratory tract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</a:t>
            </a:r>
            <a:r>
              <a:rPr lang="en" sz="3600" dirty="0">
                <a:solidFill>
                  <a:srgbClr val="FF6699"/>
                </a:solidFill>
                <a:latin typeface="Comic Sans MS" pitchFamily="66" charset="0"/>
              </a:rPr>
              <a:t>      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             </a:t>
            </a: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900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008080"/>
                </a:solidFill>
                <a:latin typeface="Comic Sans MS" pitchFamily="66" charset="0"/>
              </a:rPr>
              <a:t>           </a:t>
            </a:r>
            <a:r>
              <a:rPr lang="en" sz="3600">
                <a:solidFill>
                  <a:srgbClr val="FF6699"/>
                </a:solidFill>
                <a:latin typeface="Comic Sans MS" pitchFamily="66" charset="0"/>
              </a:rPr>
              <a:t>       </a:t>
            </a:r>
            <a:r>
              <a:rPr lang="en" sz="3600">
                <a:solidFill>
                  <a:srgbClr val="008080"/>
                </a:solidFill>
                <a:latin typeface="Comic Sans MS" pitchFamily="66" charset="0"/>
              </a:rPr>
              <a:t>                  </a:t>
            </a:r>
            <a:endParaRPr lang="sr-Cyrl-CS" sz="80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80969" name="Rectangle 73"/>
          <p:cNvSpPr>
            <a:spLocks noChangeArrowheads="1"/>
          </p:cNvSpPr>
          <p:nvPr/>
        </p:nvSpPr>
        <p:spPr bwMode="auto">
          <a:xfrm>
            <a:off x="1835150" y="333375"/>
            <a:ext cx="5473700" cy="5746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70" name="Rectangle 74"/>
          <p:cNvSpPr>
            <a:spLocks noChangeArrowheads="1"/>
          </p:cNvSpPr>
          <p:nvPr/>
        </p:nvSpPr>
        <p:spPr bwMode="auto">
          <a:xfrm>
            <a:off x="900113" y="1196975"/>
            <a:ext cx="7704137" cy="576263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80" name="Rectangle 84"/>
          <p:cNvSpPr>
            <a:spLocks noChangeArrowheads="1"/>
          </p:cNvSpPr>
          <p:nvPr/>
        </p:nvSpPr>
        <p:spPr bwMode="auto">
          <a:xfrm>
            <a:off x="611188" y="2636838"/>
            <a:ext cx="8064500" cy="1728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89" name="Rectangle 93"/>
          <p:cNvSpPr>
            <a:spLocks noChangeArrowheads="1"/>
          </p:cNvSpPr>
          <p:nvPr/>
        </p:nvSpPr>
        <p:spPr bwMode="auto">
          <a:xfrm>
            <a:off x="3203575" y="5084763"/>
            <a:ext cx="25209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0" name="Rectangle 94"/>
          <p:cNvSpPr>
            <a:spLocks noChangeArrowheads="1"/>
          </p:cNvSpPr>
          <p:nvPr/>
        </p:nvSpPr>
        <p:spPr bwMode="auto">
          <a:xfrm>
            <a:off x="2916238" y="5876925"/>
            <a:ext cx="3024187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1040" name="Group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890531"/>
              </p:ext>
            </p:extLst>
          </p:nvPr>
        </p:nvGraphicFramePr>
        <p:xfrm>
          <a:off x="468313" y="404813"/>
          <a:ext cx="8351837" cy="5968365"/>
        </p:xfrm>
        <a:graphic>
          <a:graphicData uri="http://schemas.openxmlformats.org/drawingml/2006/table">
            <a:tbl>
              <a:tblPr/>
              <a:tblGrid>
                <a:gridCol w="3889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2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99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Comic Sans MS" pitchFamily="66" charset="0"/>
                        </a:rPr>
                        <a:t>              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suspected HAP, VAP or HCAP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808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15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Comic Sans MS" pitchFamily="66" charset="0"/>
                        </a:rPr>
                        <a:t>     </a:t>
                      </a:r>
                      <a:r>
                        <a:rPr kumimoji="0" lang="sr-Latn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s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ample secretion from the low</a:t>
                      </a:r>
                      <a:r>
                        <a:rPr kumimoji="0" lang="sr-Latn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.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 resp. tract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808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2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808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9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imipenem </a:t>
                      </a: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or 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meropenem </a:t>
                      </a: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or 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piperacillin-tazobactam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levofloxacin </a:t>
                      </a: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or 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ciprofloxacin </a:t>
                      </a: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or 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aminoglycoside + vancomycin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3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Comic Sans MS" pitchFamily="66" charset="0"/>
                        </a:rPr>
                        <a:t>                                      </a:t>
                      </a: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Comic Sans MS" pitchFamily="66" charset="0"/>
                        </a:rPr>
                        <a:t>72 hours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808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9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808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Comic Sans MS" pitchFamily="66" charset="0"/>
                        </a:rPr>
                        <a:t>                           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improvement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43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808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Comic Sans MS" pitchFamily="66" charset="0"/>
                        </a:rPr>
                        <a:t>                          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de-escalation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0971" name="Line 75"/>
          <p:cNvSpPr>
            <a:spLocks noChangeShapeType="1"/>
          </p:cNvSpPr>
          <p:nvPr/>
        </p:nvSpPr>
        <p:spPr bwMode="auto">
          <a:xfrm>
            <a:off x="4356100" y="908050"/>
            <a:ext cx="0" cy="288925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72" name="Line 76"/>
          <p:cNvSpPr>
            <a:spLocks noChangeShapeType="1"/>
          </p:cNvSpPr>
          <p:nvPr/>
        </p:nvSpPr>
        <p:spPr bwMode="auto">
          <a:xfrm>
            <a:off x="4356100" y="1773238"/>
            <a:ext cx="0" cy="8636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83" name="Rectangle 87"/>
          <p:cNvSpPr>
            <a:spLocks noChangeArrowheads="1"/>
          </p:cNvSpPr>
          <p:nvPr/>
        </p:nvSpPr>
        <p:spPr bwMode="auto">
          <a:xfrm>
            <a:off x="4140200" y="3213100"/>
            <a:ext cx="503238" cy="574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" sz="3600" b="1" dirty="0">
                <a:solidFill>
                  <a:schemeClr val="bg1">
                    <a:lumMod val="95000"/>
                  </a:schemeClr>
                </a:solidFill>
              </a:rPr>
              <a:t>+</a:t>
            </a:r>
            <a:endParaRPr lang="sr-Latn-C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0984" name="Line 88"/>
          <p:cNvSpPr>
            <a:spLocks noChangeShapeType="1"/>
          </p:cNvSpPr>
          <p:nvPr/>
        </p:nvSpPr>
        <p:spPr bwMode="auto">
          <a:xfrm>
            <a:off x="4356100" y="4365625"/>
            <a:ext cx="0" cy="719138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91" name="Line 95"/>
          <p:cNvSpPr>
            <a:spLocks noChangeShapeType="1"/>
          </p:cNvSpPr>
          <p:nvPr/>
        </p:nvSpPr>
        <p:spPr bwMode="auto">
          <a:xfrm>
            <a:off x="4356100" y="5589588"/>
            <a:ext cx="0" cy="287337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8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DOSES: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200" dirty="0">
                <a:solidFill>
                  <a:srgbClr val="008080"/>
                </a:solidFill>
                <a:latin typeface=""/>
              </a:rPr>
              <a:t>  </a:t>
            </a:r>
            <a:r>
              <a:rPr lang="en" sz="3200">
                <a:solidFill>
                  <a:srgbClr val="008080"/>
                </a:solidFill>
                <a:latin typeface="Comic Sans MS" pitchFamily="66" charset="0"/>
              </a:rPr>
              <a:t>ceftazidime 2 g /8h</a:t>
            </a:r>
            <a:endParaRPr lang="en-US" sz="3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"/>
              </a:rPr>
              <a:t>   </a:t>
            </a:r>
            <a:r>
              <a:rPr lang="en" sz="32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>
                <a:solidFill>
                  <a:srgbClr val="008080"/>
                </a:solidFill>
                <a:latin typeface="Comic Sans MS" pitchFamily="66" charset="0"/>
              </a:rPr>
              <a:t>imipenem 500 mg /6h</a:t>
            </a:r>
            <a:endParaRPr lang="sr-Cyrl-CS" sz="3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>
                <a:solidFill>
                  <a:srgbClr val="008080"/>
                </a:solidFill>
                <a:latin typeface="Comic Sans MS" pitchFamily="66" charset="0"/>
              </a:rPr>
              <a:t>meropenem 1 g /8h</a:t>
            </a:r>
            <a:endParaRPr lang="sr-Cyrl-CS" sz="3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>
                <a:solidFill>
                  <a:srgbClr val="008080"/>
                </a:solidFill>
                <a:latin typeface="Comic Sans MS" pitchFamily="66" charset="0"/>
              </a:rPr>
              <a:t>piperacillin-tazobactam 4.5 g /6h</a:t>
            </a:r>
            <a:endParaRPr lang="sr-Cyrl-CS" sz="3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>
                <a:solidFill>
                  <a:srgbClr val="008080"/>
                </a:solidFill>
                <a:latin typeface="Comic Sans MS" pitchFamily="66" charset="0"/>
              </a:rPr>
              <a:t>amikacin 20 mg / kg /day</a:t>
            </a:r>
            <a:endParaRPr lang="sr-Cyrl-CS" sz="3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>
                <a:solidFill>
                  <a:srgbClr val="008080"/>
                </a:solidFill>
                <a:latin typeface="Comic Sans MS" pitchFamily="66" charset="0"/>
              </a:rPr>
              <a:t>levofloxacin 750 mg /day</a:t>
            </a:r>
            <a:endParaRPr lang="sr-Cyrl-CS" sz="3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>
                <a:solidFill>
                  <a:srgbClr val="008080"/>
                </a:solidFill>
                <a:latin typeface="Comic Sans MS" pitchFamily="66" charset="0"/>
              </a:rPr>
              <a:t>ciprofloxacin 400 mg /8h</a:t>
            </a:r>
            <a:endParaRPr lang="sr-Cyrl-CS" sz="3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>
                <a:solidFill>
                  <a:srgbClr val="008080"/>
                </a:solidFill>
                <a:latin typeface="Comic Sans MS" pitchFamily="66" charset="0"/>
              </a:rPr>
              <a:t>vancomycin 15 mg / kg /12h</a:t>
            </a:r>
            <a:endParaRPr lang="sr-Latn-CS" sz="3200" dirty="0">
              <a:solidFill>
                <a:srgbClr val="00808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2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rgbClr val="336699"/>
                </a:solidFill>
                <a:latin typeface="Comic Sans MS" pitchFamily="66" charset="0"/>
              </a:rPr>
              <a:t>ACUTE PYELONEPHRITIS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endParaRPr lang="sr-Cyrl-CS" sz="36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336699"/>
                </a:solidFill>
                <a:latin typeface=""/>
              </a:rPr>
              <a:t>is 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treated for 14 days with antibiotics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40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      </a:t>
            </a:r>
            <a:r>
              <a:rPr lang="en" sz="3600" b="1" dirty="0">
                <a:solidFill>
                  <a:srgbClr val="336699"/>
                </a:solidFill>
                <a:latin typeface="Comic Sans MS" pitchFamily="66" charset="0"/>
              </a:rPr>
              <a:t>ACUTE PYELONEPHRITIS</a:t>
            </a:r>
            <a:r>
              <a:rPr lang="en" sz="3600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endParaRPr lang="en-US" sz="36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3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"/>
              </a:rPr>
              <a:t>✱</a:t>
            </a:r>
            <a:r>
              <a:rPr lang="en" sz="3200" b="1" dirty="0">
                <a:solidFill>
                  <a:srgbClr val="336699"/>
                </a:solidFill>
                <a:latin typeface="Comic Sans MS" pitchFamily="66" charset="0"/>
              </a:rPr>
              <a:t> </a:t>
            </a:r>
            <a:r>
              <a:rPr lang="en" sz="3200" b="1" u="sng" dirty="0">
                <a:solidFill>
                  <a:srgbClr val="336699"/>
                </a:solidFill>
                <a:latin typeface="Comic Sans MS" pitchFamily="66" charset="0"/>
              </a:rPr>
              <a:t>Milder forms </a:t>
            </a:r>
            <a:r>
              <a:rPr lang="en" sz="3200" b="1" dirty="0">
                <a:solidFill>
                  <a:srgbClr val="336699"/>
                </a:solidFill>
                <a:latin typeface="Comic Sans MS" pitchFamily="66" charset="0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Fluoroquinolone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or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trimethoprim- sulfometaxazole</a:t>
            </a:r>
          </a:p>
          <a:p>
            <a:pPr marL="342900" indent="-342900">
              <a:spcBef>
                <a:spcPct val="20000"/>
              </a:spcBef>
            </a:pPr>
            <a:endParaRPr lang="sr-Cyrl-CS" sz="700" dirty="0">
              <a:solidFill>
                <a:srgbClr val="FF66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008080"/>
                </a:solidFill>
                <a:latin typeface="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"/>
              </a:rPr>
              <a:t>✱</a:t>
            </a:r>
            <a:r>
              <a:rPr lang="en" sz="3200" b="1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200" b="1" u="sng" dirty="0">
                <a:solidFill>
                  <a:srgbClr val="336699"/>
                </a:solidFill>
                <a:latin typeface="Comic Sans MS" pitchFamily="66" charset="0"/>
              </a:rPr>
              <a:t>More severe forms </a:t>
            </a:r>
            <a:r>
              <a:rPr lang="en" sz="3200" b="1" dirty="0">
                <a:solidFill>
                  <a:srgbClr val="336699"/>
                </a:solidFill>
                <a:latin typeface="Comic Sans MS" pitchFamily="66" charset="0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Hospitalization and parenteral use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fluoroquinolones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or</a:t>
            </a:r>
            <a:r>
              <a:rPr lang="en" sz="32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ampicillin + aminoglycoside </a:t>
            </a:r>
            <a:r>
              <a:rPr lang="en" sz="3200" dirty="0">
                <a:solidFill>
                  <a:srgbClr val="336699"/>
                </a:solidFill>
                <a:latin typeface="Comic Sans MS" pitchFamily="66" charset="0"/>
              </a:rPr>
              <a:t>or</a:t>
            </a:r>
            <a:r>
              <a:rPr lang="en" sz="3200" dirty="0">
                <a:solidFill>
                  <a:srgbClr val="FF6699"/>
                </a:solidFill>
                <a:latin typeface="Comic Sans MS" pitchFamily="66" charset="0"/>
              </a:rPr>
              <a:t>  broad-spectrum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cephalosporin + aminoglycoside</a:t>
            </a:r>
            <a:endParaRPr lang="sr-Latn-CS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90" name="Rectangle 6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</a:pPr>
            <a:r>
              <a:rPr lang="en" sz="4800" b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OUTPATIENT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800" b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PNEUMONIA</a:t>
            </a:r>
            <a:endParaRPr lang="sr-Latn-CS" sz="4800" b="1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6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24 hours before discharge, the patient must not have more than one of the following symptoms and signs: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008080"/>
              </a:solidFill>
              <a:latin typeface="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temperature &gt; 37.8 ° C</a:t>
            </a:r>
            <a:endParaRPr lang="en-US" sz="36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pulse &gt; 100/min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breathing &gt; 24/min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systolic AT &lt; 90mmHg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oxygen saturation &lt; 90%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impossibility of food intake per person</a:t>
            </a:r>
            <a:endParaRPr lang="sr-Latn-CS" sz="3600" dirty="0">
              <a:solidFill>
                <a:srgbClr val="00808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4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DIAGNOSIS: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always perform an X-ray of the lungs when pneumonia is suspected</a:t>
            </a:r>
          </a:p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complete blood count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urea, glucose, electrolytes, liver enzymes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hemoglobin saturation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</a:t>
            </a:r>
            <a:endParaRPr lang="sr-Cyrl-CS" sz="3600" dirty="0">
              <a:solidFill>
                <a:srgbClr val="00808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2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DIAGNOSIS: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008080"/>
                </a:solidFill>
                <a:latin typeface=""/>
              </a:rPr>
              <a:t>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direct preparation of sputum by Gram</a:t>
            </a:r>
          </a:p>
          <a:p>
            <a:pPr marL="342900" indent="-342900">
              <a:spcBef>
                <a:spcPct val="20000"/>
              </a:spcBef>
            </a:pPr>
            <a:endParaRPr lang="en-U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sputum culture and 2 blood cultures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pneumococcal urinary antigen assay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"/>
              </a:rPr>
              <a:t>⋆ 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quick essay to prove influenza antigen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"/>
              </a:rPr>
              <a:t>   </a:t>
            </a:r>
            <a:endParaRPr lang="sr-Cyrl-CS" sz="3600" dirty="0">
              <a:solidFill>
                <a:srgbClr val="00808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 descr="ZEN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CHOICE OF MEDICATION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008080"/>
                </a:solidFill>
                <a:latin typeface="Comic Sans MS" pitchFamily="66" charset="0"/>
              </a:rPr>
              <a:t>(previously healthy patient)</a:t>
            </a: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00808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008080"/>
                </a:solidFill>
                <a:latin typeface="Comic Sans MS" pitchFamily="66" charset="0"/>
              </a:rPr>
              <a:t>     </a:t>
            </a:r>
            <a:endParaRPr lang="sr-Cyrl-CS" sz="3600" dirty="0">
              <a:solidFill>
                <a:srgbClr val="008080"/>
              </a:solidFill>
              <a:latin typeface="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769</Words>
  <Application>Microsoft Office PowerPoint</Application>
  <PresentationFormat>On-screen Show (4:3)</PresentationFormat>
  <Paragraphs>276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Arial Unicode MS</vt:lpstr>
      <vt:lpstr>Calibri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Slobodan Jankovic</cp:lastModifiedBy>
  <cp:revision>8</cp:revision>
  <dcterms:created xsi:type="dcterms:W3CDTF">2011-04-04T10:55:55Z</dcterms:created>
  <dcterms:modified xsi:type="dcterms:W3CDTF">2023-07-30T11:14:25Z</dcterms:modified>
</cp:coreProperties>
</file>